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5" r:id="rId4"/>
    <p:sldId id="263" r:id="rId5"/>
    <p:sldId id="258" r:id="rId6"/>
    <p:sldId id="260" r:id="rId7"/>
    <p:sldId id="262" r:id="rId8"/>
    <p:sldId id="272" r:id="rId9"/>
    <p:sldId id="264" r:id="rId10"/>
    <p:sldId id="267" r:id="rId11"/>
    <p:sldId id="266" r:id="rId12"/>
    <p:sldId id="268" r:id="rId13"/>
    <p:sldId id="269" r:id="rId14"/>
    <p:sldId id="270" r:id="rId15"/>
    <p:sldId id="259" r:id="rId16"/>
    <p:sldId id="261" r:id="rId17"/>
    <p:sldId id="271" r:id="rId18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006600"/>
    <a:srgbClr val="99FFCC"/>
    <a:srgbClr val="996600"/>
    <a:srgbClr val="FF99CC"/>
    <a:srgbClr val="66FF66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E87B2-6B28-4C7A-8F0D-00EF402A5ABC}" v="22" dt="2024-04-02T11:26:17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ZA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  <a:endParaRPr lang="en-ZA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ZA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313"/>
            <a:ext cx="7772400" cy="928687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>
              <a:buClrTx/>
              <a:buSzTx/>
              <a:buFontTx/>
            </a:pPr>
            <a:r>
              <a:rPr lang="en-ZA" altLang="en-US" b="1" u="sng" dirty="0">
                <a:solidFill>
                  <a:srgbClr val="FF0000"/>
                </a:solidFill>
                <a:latin typeface="Aharoni" pitchFamily="2" charset="-79"/>
                <a:ea typeface="Aharoni" pitchFamily="2" charset="-79"/>
              </a:rPr>
              <a:t>TRADING </a:t>
            </a:r>
            <a:r>
              <a:rPr lang="en-ZA" altLang="en-US" b="1" u="sng" dirty="0">
                <a:solidFill>
                  <a:srgbClr val="FF0000"/>
                </a:solidFill>
              </a:rPr>
              <a:t>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285875"/>
            <a:ext cx="8001000" cy="535781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BUY GOODS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ZA" sz="4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THE INTENTION TO SELL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FROM A SUPPLIER AT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OST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ADD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M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ARK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U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THE COST PRICE.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SELL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GOODS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ELLING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RICE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MAKE A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PROFIT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CP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+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MU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=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SP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>
                <a:solidFill>
                  <a:srgbClr val="FF0000"/>
                </a:solidFill>
                <a:latin typeface="Aharoni" pitchFamily="2" charset="-79"/>
                <a:ea typeface="Aharoni" pitchFamily="2" charset="-79"/>
              </a:rPr>
              <a:t>BUY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</a:t>
            </a:r>
            <a:r>
              <a:rPr lang="en-ZA" altLang="en-US" b="1" u="sng" dirty="0">
                <a:latin typeface="Aharoni" pitchFamily="2" charset="-79"/>
                <a:ea typeface="Aharoni" pitchFamily="2" charset="-79"/>
              </a:rPr>
              <a:t>THE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GOODS </a:t>
            </a:r>
            <a:r>
              <a:rPr lang="en-ZA" altLang="en-US" b="1" u="sng" dirty="0">
                <a:latin typeface="Aharoni" pitchFamily="2" charset="-79"/>
                <a:ea typeface="Aharoni" pitchFamily="2" charset="-79"/>
              </a:rPr>
              <a:t>TO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SELL.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143500"/>
          </a:xfrm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“ISSUED A CHEQUE TO THE SUPPLIER, GO TRADERS, FOR GOODS R</a:t>
            </a: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200</a:t>
            </a: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. 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SOURCE DOCUMENT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 COUNTERFOIL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JOURNAL</a:t>
            </a:r>
            <a:r>
              <a:rPr kumimoji="0" lang="en-ZA" sz="32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ASH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AYMENTS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OURNAL [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CPJ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TO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ENERAL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L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EDGER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  <a:endParaRPr kumimoji="0" lang="en-ZA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DEBIT: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TRADING STOCK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itchFamily="2" charset="-79"/>
              </a:rPr>
              <a:t>+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R200   [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CREDIT: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BANK 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R200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75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40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Purchasing</a:t>
            </a:r>
            <a:r>
              <a:rPr lang="en-ZA" altLang="en-US" sz="4000" b="1" u="sng" dirty="0">
                <a:solidFill>
                  <a:srgbClr val="0000FF"/>
                </a:solidFill>
                <a:latin typeface="Arial Black" panose="020B0A04020102020204" pitchFamily="34" charset="0"/>
              </a:rPr>
              <a:t> your trading stock by </a:t>
            </a:r>
            <a:r>
              <a:rPr lang="en-ZA" altLang="en-US" sz="40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cheque</a:t>
            </a:r>
            <a:r>
              <a:rPr lang="en-ZA" altLang="en-US" sz="4000" b="1" u="sng" dirty="0">
                <a:solidFill>
                  <a:srgbClr val="0000FF"/>
                </a:solidFill>
                <a:latin typeface="Arial Black" panose="020B0A04020102020204" pitchFamily="34" charset="0"/>
              </a:rPr>
              <a:t> payments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835"/>
            <a:ext cx="9144000" cy="5638165"/>
          </a:xfrm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dirty="0"/>
              <a:t>In which </a:t>
            </a:r>
            <a:r>
              <a:rPr lang="en-ZA" altLang="en-US" b="1" dirty="0"/>
              <a:t>Journal </a:t>
            </a:r>
            <a:r>
              <a:rPr lang="en-ZA" altLang="en-US" dirty="0"/>
              <a:t>do you record </a:t>
            </a:r>
            <a:r>
              <a:rPr lang="en-ZA" altLang="en-US" b="1" dirty="0">
                <a:solidFill>
                  <a:srgbClr val="0000FF"/>
                </a:solidFill>
              </a:rPr>
              <a:t>cheque payments</a:t>
            </a:r>
            <a:r>
              <a:rPr lang="en-ZA" altLang="en-US" dirty="0"/>
              <a:t>?</a:t>
            </a:r>
          </a:p>
          <a:p>
            <a:pPr eaLnBrk="1" hangingPunct="1"/>
            <a:r>
              <a:rPr lang="en-ZA" altLang="en-US" dirty="0"/>
              <a:t>Answer: </a:t>
            </a:r>
            <a:r>
              <a:rPr lang="en-ZA" altLang="en-US" b="1" dirty="0">
                <a:solidFill>
                  <a:srgbClr val="FF0000"/>
                </a:solidFill>
              </a:rPr>
              <a:t>C</a:t>
            </a:r>
            <a:r>
              <a:rPr lang="en-ZA" altLang="en-US" b="1" dirty="0"/>
              <a:t>ash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b="1" dirty="0"/>
              <a:t>ayments </a:t>
            </a:r>
            <a:r>
              <a:rPr lang="en-ZA" altLang="en-US" b="1" dirty="0">
                <a:solidFill>
                  <a:srgbClr val="FF0000"/>
                </a:solidFill>
              </a:rPr>
              <a:t>J</a:t>
            </a:r>
            <a:r>
              <a:rPr lang="en-ZA" altLang="en-US" b="1" dirty="0"/>
              <a:t>ournal</a:t>
            </a:r>
          </a:p>
          <a:p>
            <a:pPr eaLnBrk="1" hangingPunct="1"/>
            <a:r>
              <a:rPr lang="en-ZA" altLang="en-US" dirty="0"/>
              <a:t>Which </a:t>
            </a:r>
            <a:r>
              <a:rPr lang="en-ZA" altLang="en-US" b="1" u="sng" dirty="0">
                <a:solidFill>
                  <a:srgbClr val="FF0000"/>
                </a:solidFill>
              </a:rPr>
              <a:t>two</a:t>
            </a:r>
            <a:r>
              <a:rPr lang="en-ZA" altLang="en-US" b="1" dirty="0"/>
              <a:t> accounts </a:t>
            </a:r>
            <a:r>
              <a:rPr lang="en-ZA" altLang="en-US" dirty="0"/>
              <a:t>will you </a:t>
            </a:r>
            <a:r>
              <a:rPr lang="en-ZA" altLang="en-US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Debit</a:t>
            </a:r>
            <a:r>
              <a:rPr lang="en-ZA" altLang="en-US" dirty="0"/>
              <a:t> &amp; </a:t>
            </a:r>
            <a:r>
              <a:rPr lang="en-ZA" altLang="en-US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Credit</a:t>
            </a:r>
            <a:r>
              <a:rPr lang="en-ZA" altLang="en-US" dirty="0"/>
              <a:t> in the </a:t>
            </a:r>
            <a:r>
              <a:rPr lang="en-ZA" alt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General Ledger </a:t>
            </a:r>
            <a:r>
              <a:rPr lang="en-ZA" altLang="en-US" dirty="0"/>
              <a:t>when posting from the CPJ?</a:t>
            </a:r>
          </a:p>
          <a:p>
            <a:pPr eaLnBrk="1" hangingPunct="1"/>
            <a:r>
              <a:rPr lang="en-ZA" altLang="en-US" b="1" dirty="0">
                <a:solidFill>
                  <a:srgbClr val="00B050"/>
                </a:solidFill>
              </a:rPr>
              <a:t>DR</a:t>
            </a:r>
            <a:r>
              <a:rPr lang="en-ZA" altLang="en-US" dirty="0"/>
              <a:t> “whatever you paid for” Eg. </a:t>
            </a:r>
            <a:r>
              <a:rPr lang="en-ZA" altLang="en-US" b="1" dirty="0"/>
              <a:t>Trading Stock [A+]</a:t>
            </a:r>
          </a:p>
          <a:p>
            <a:pPr eaLnBrk="1" hangingPunct="1">
              <a:buNone/>
            </a:pPr>
            <a:r>
              <a:rPr lang="en-ZA" altLang="en-US" dirty="0"/>
              <a:t>    </a:t>
            </a:r>
            <a:r>
              <a:rPr lang="en-ZA" altLang="en-US" b="1" dirty="0">
                <a:solidFill>
                  <a:srgbClr val="7030A0"/>
                </a:solidFill>
              </a:rPr>
              <a:t>CR</a:t>
            </a:r>
            <a:r>
              <a:rPr lang="en-ZA" altLang="en-US" dirty="0"/>
              <a:t>    </a:t>
            </a:r>
            <a:r>
              <a:rPr lang="en-ZA" altLang="en-US" b="1" dirty="0"/>
              <a:t>Bank   [A-]</a:t>
            </a:r>
          </a:p>
          <a:p>
            <a:pPr algn="ctr" eaLnBrk="1" hangingPunct="1">
              <a:buNone/>
            </a:pPr>
            <a:r>
              <a:rPr lang="en-ZA" altLang="en-US" dirty="0"/>
              <a:t>Ideally we like to </a:t>
            </a:r>
            <a:r>
              <a:rPr lang="en-ZA" altLang="en-US" b="1" dirty="0">
                <a:solidFill>
                  <a:srgbClr val="FF0000"/>
                </a:solidFill>
              </a:rPr>
              <a:t>BUY</a:t>
            </a:r>
            <a:r>
              <a:rPr lang="en-ZA" altLang="en-US" dirty="0"/>
              <a:t> GOODS on </a:t>
            </a:r>
            <a:r>
              <a:rPr lang="en-ZA" altLang="en-US" b="1" dirty="0">
                <a:solidFill>
                  <a:srgbClr val="FF0000"/>
                </a:solidFill>
              </a:rPr>
              <a:t>CREDIT</a:t>
            </a:r>
            <a:r>
              <a:rPr lang="en-ZA" altLang="en-US" dirty="0"/>
              <a:t> from suppliers &amp; </a:t>
            </a:r>
            <a:r>
              <a:rPr lang="en-ZA" altLang="en-US" b="1" dirty="0">
                <a:solidFill>
                  <a:srgbClr val="FF3399"/>
                </a:solidFill>
                <a:latin typeface="Arial Rounded MT Bold" panose="020F0704030504030204" pitchFamily="34" charset="0"/>
              </a:rPr>
              <a:t>SELL</a:t>
            </a:r>
            <a:r>
              <a:rPr lang="en-ZA" altLang="en-US" dirty="0"/>
              <a:t> GOODS to customers for </a:t>
            </a:r>
            <a:r>
              <a:rPr lang="en-ZA" altLang="en-US" b="1" dirty="0">
                <a:solidFill>
                  <a:srgbClr val="FF3399"/>
                </a:solidFill>
                <a:latin typeface="Arial Rounded MT Bold" panose="020F0704030504030204" pitchFamily="34" charset="0"/>
              </a:rPr>
              <a:t>CASH</a:t>
            </a:r>
            <a:r>
              <a:rPr lang="en-ZA" altLang="en-US" dirty="0"/>
              <a:t>.</a:t>
            </a:r>
          </a:p>
          <a:p>
            <a:pPr eaLnBrk="1" hangingPunct="1">
              <a:buNone/>
            </a:pPr>
            <a:r>
              <a:rPr lang="en-ZA" altLang="en-US" b="1" dirty="0"/>
              <a:t>WHY buy on account [credit]&amp; sell for cash?</a:t>
            </a:r>
          </a:p>
          <a:p>
            <a:pPr eaLnBrk="1" hangingPunct="1">
              <a:buNone/>
            </a:pPr>
            <a:r>
              <a:rPr lang="en-ZA" altLang="en-US" dirty="0"/>
              <a:t> Discuss with your neighbour </a:t>
            </a:r>
            <a:r>
              <a:rPr lang="en-ZA" altLang="en-US" dirty="0">
                <a:sym typeface="Wingdings" panose="05000000000000000000" pitchFamily="2" charset="2"/>
              </a:rPr>
              <a:t></a:t>
            </a:r>
            <a:endParaRPr lang="en-ZA" altLang="en-US" dirty="0"/>
          </a:p>
          <a:p>
            <a:pPr eaLnBrk="1" hangingPunct="1"/>
            <a:endParaRPr lang="en-ZA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7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WE </a:t>
            </a:r>
            <a:r>
              <a:rPr lang="en-ZA" altLang="en-US" b="1" u="sng" dirty="0">
                <a:solidFill>
                  <a:srgbClr val="0000FF"/>
                </a:solidFill>
              </a:rPr>
              <a:t>BUY</a:t>
            </a:r>
            <a:r>
              <a:rPr lang="en-ZA" altLang="en-US" b="1" u="sng" dirty="0"/>
              <a:t> GOODS ON </a:t>
            </a:r>
            <a:r>
              <a:rPr lang="en-ZA" altLang="en-US" b="1" u="sng" dirty="0">
                <a:solidFill>
                  <a:srgbClr val="0000FF"/>
                </a:solidFill>
              </a:rPr>
              <a:t>ACCOUNT</a:t>
            </a:r>
            <a:r>
              <a:rPr lang="en-ZA" altLang="en-US" b="1" u="sng" dirty="0"/>
              <a:t>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75"/>
            <a:ext cx="9144000" cy="6143625"/>
          </a:xfrm>
          <a:solidFill>
            <a:srgbClr val="FFFF99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dirty="0"/>
              <a:t>“We </a:t>
            </a:r>
            <a:r>
              <a:rPr lang="en-ZA" altLang="en-US" b="1" dirty="0"/>
              <a:t>buy</a:t>
            </a:r>
            <a:r>
              <a:rPr lang="en-ZA" altLang="en-US" dirty="0"/>
              <a:t> goods on account/credit from our suppliers and </a:t>
            </a:r>
            <a:r>
              <a:rPr lang="en-ZA" altLang="en-US" b="1" dirty="0"/>
              <a:t>pay </a:t>
            </a:r>
            <a:r>
              <a:rPr lang="en-ZA" altLang="en-US" dirty="0"/>
              <a:t>them back after 90 days </a:t>
            </a:r>
            <a:r>
              <a:rPr lang="en-ZA" altLang="en-US" dirty="0">
                <a:sym typeface="Wingdings" panose="05000000000000000000" pitchFamily="2" charset="2"/>
              </a:rPr>
              <a:t>”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What do </a:t>
            </a:r>
            <a:r>
              <a:rPr lang="en-ZA" altLang="en-US" b="1" dirty="0">
                <a:sym typeface="Wingdings" panose="05000000000000000000" pitchFamily="2" charset="2"/>
              </a:rPr>
              <a:t>we</a:t>
            </a:r>
            <a:r>
              <a:rPr lang="en-ZA" altLang="en-US" dirty="0">
                <a:sym typeface="Wingdings" panose="05000000000000000000" pitchFamily="2" charset="2"/>
              </a:rPr>
              <a:t> call people </a:t>
            </a:r>
            <a:r>
              <a:rPr lang="en-ZA" altLang="en-US" b="1" u="sng" dirty="0">
                <a:sym typeface="Wingdings" panose="05000000000000000000" pitchFamily="2" charset="2"/>
              </a:rPr>
              <a:t>we owe </a:t>
            </a:r>
            <a:r>
              <a:rPr lang="en-ZA" altLang="en-US" b="1" dirty="0">
                <a:sym typeface="Wingdings" panose="05000000000000000000" pitchFamily="2" charset="2"/>
              </a:rPr>
              <a:t>money to</a:t>
            </a:r>
            <a:r>
              <a:rPr lang="en-ZA" altLang="en-US" dirty="0">
                <a:sym typeface="Wingdings" panose="05000000000000000000" pitchFamily="2" charset="2"/>
              </a:rPr>
              <a:t>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 </a:t>
            </a:r>
            <a:r>
              <a:rPr lang="en-ZA" altLang="en-US" b="1" dirty="0">
                <a:solidFill>
                  <a:srgbClr val="FF0000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CREDITORS</a:t>
            </a:r>
            <a:r>
              <a:rPr lang="en-ZA" altLang="en-US" dirty="0">
                <a:sym typeface="Wingdings" panose="05000000000000000000" pitchFamily="2" charset="2"/>
              </a:rPr>
              <a:t> [Current </a:t>
            </a:r>
            <a:r>
              <a:rPr lang="en-ZA" altLang="en-US" b="1" dirty="0">
                <a:solidFill>
                  <a:srgbClr val="0000FF"/>
                </a:solidFill>
                <a:sym typeface="Wingdings" panose="05000000000000000000" pitchFamily="2" charset="2"/>
              </a:rPr>
              <a:t>Liability</a:t>
            </a:r>
            <a:r>
              <a:rPr lang="en-ZA" altLang="en-US" dirty="0">
                <a:sym typeface="Wingdings" panose="05000000000000000000" pitchFamily="2" charset="2"/>
              </a:rPr>
              <a:t>]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document </a:t>
            </a:r>
            <a:r>
              <a:rPr lang="en-ZA" altLang="en-US" dirty="0">
                <a:sym typeface="Wingdings" panose="05000000000000000000" pitchFamily="2" charset="2"/>
              </a:rPr>
              <a:t>will the 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supplier</a:t>
            </a:r>
            <a:r>
              <a:rPr lang="en-ZA" altLang="en-US" dirty="0">
                <a:sym typeface="Wingdings" panose="05000000000000000000" pitchFamily="2" charset="2"/>
              </a:rPr>
              <a:t> give us?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O</a:t>
            </a:r>
            <a:r>
              <a:rPr lang="en-ZA" altLang="en-US" b="1" dirty="0">
                <a:sym typeface="Wingdings" panose="05000000000000000000" pitchFamily="2" charset="2"/>
              </a:rPr>
              <a:t>riginal </a:t>
            </a:r>
            <a:r>
              <a:rPr lang="en-ZA" altLang="en-US" b="1" i="1" dirty="0">
                <a:sym typeface="Wingdings" panose="05000000000000000000" pitchFamily="2" charset="2"/>
              </a:rPr>
              <a:t>In</a:t>
            </a:r>
            <a:r>
              <a:rPr lang="en-ZA" altLang="en-US" b="1" i="1" u="sng" dirty="0">
                <a:sym typeface="Wingdings" panose="05000000000000000000" pitchFamily="2" charset="2"/>
              </a:rPr>
              <a:t>voice</a:t>
            </a:r>
            <a:r>
              <a:rPr lang="en-ZA" altLang="en-US" i="1" dirty="0">
                <a:sym typeface="Wingdings" panose="05000000000000000000" pitchFamily="2" charset="2"/>
              </a:rPr>
              <a:t>.</a:t>
            </a:r>
            <a:r>
              <a:rPr lang="en-ZA" altLang="en-US" dirty="0">
                <a:sym typeface="Wingdings" panose="05000000000000000000" pitchFamily="2" charset="2"/>
              </a:rPr>
              <a:t> Because we “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O</a:t>
            </a:r>
            <a:r>
              <a:rPr lang="en-ZA" altLang="en-US" dirty="0">
                <a:sym typeface="Wingdings" panose="05000000000000000000" pitchFamily="2" charset="2"/>
              </a:rPr>
              <a:t>” get it!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journal</a:t>
            </a:r>
            <a:r>
              <a:rPr lang="en-ZA" altLang="en-US" u="sng" dirty="0">
                <a:sym typeface="Wingdings" panose="05000000000000000000" pitchFamily="2" charset="2"/>
              </a:rPr>
              <a:t> </a:t>
            </a:r>
            <a:r>
              <a:rPr lang="en-ZA" altLang="en-US" dirty="0">
                <a:sym typeface="Wingdings" panose="05000000000000000000" pitchFamily="2" charset="2"/>
              </a:rPr>
              <a:t>do we record a 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credit</a:t>
            </a:r>
            <a:r>
              <a:rPr lang="en-ZA" altLang="en-US" b="1" dirty="0">
                <a:sym typeface="Wingdings" panose="05000000000000000000" pitchFamily="2" charset="2"/>
              </a:rPr>
              <a:t> purchase</a:t>
            </a:r>
            <a:r>
              <a:rPr lang="en-ZA" altLang="en-US" dirty="0">
                <a:sym typeface="Wingdings" panose="05000000000000000000" pitchFamily="2" charset="2"/>
              </a:rPr>
              <a:t> in?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CREDITORS</a:t>
            </a:r>
            <a:r>
              <a:rPr lang="en-ZA" altLang="en-US" u="sng" dirty="0">
                <a:sym typeface="Wingdings" panose="05000000000000000000" pitchFamily="2" charset="2"/>
              </a:rPr>
              <a:t> </a:t>
            </a:r>
            <a:r>
              <a:rPr lang="en-ZA" altLang="en-US" b="1" u="sng" dirty="0">
                <a:sym typeface="Wingdings" panose="05000000000000000000" pitchFamily="2" charset="2"/>
              </a:rPr>
              <a:t>Journal</a:t>
            </a:r>
            <a:r>
              <a:rPr lang="en-ZA" altLang="en-US" dirty="0">
                <a:sym typeface="Wingdings" panose="05000000000000000000" pitchFamily="2" charset="2"/>
              </a:rPr>
              <a:t> [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CJ</a:t>
            </a:r>
            <a:r>
              <a:rPr lang="en-ZA" altLang="en-US" dirty="0">
                <a:sym typeface="Wingdings" panose="05000000000000000000" pitchFamily="2" charset="2"/>
              </a:rPr>
              <a:t>]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two</a:t>
            </a:r>
            <a:r>
              <a:rPr lang="en-ZA" altLang="en-US" dirty="0">
                <a:sym typeface="Wingdings" panose="05000000000000000000" pitchFamily="2" charset="2"/>
              </a:rPr>
              <a:t> accounts will we </a:t>
            </a:r>
            <a:r>
              <a:rPr lang="en-ZA" altLang="en-US" b="1" dirty="0">
                <a:sym typeface="Wingdings" panose="05000000000000000000" pitchFamily="2" charset="2"/>
              </a:rPr>
              <a:t>Dr</a:t>
            </a:r>
            <a:r>
              <a:rPr lang="en-ZA" altLang="en-US" dirty="0">
                <a:sym typeface="Wingdings" panose="05000000000000000000" pitchFamily="2" charset="2"/>
              </a:rPr>
              <a:t> &amp; </a:t>
            </a:r>
            <a:r>
              <a:rPr lang="en-ZA" altLang="en-US" b="1" dirty="0">
                <a:sym typeface="Wingdings" panose="05000000000000000000" pitchFamily="2" charset="2"/>
              </a:rPr>
              <a:t>Cr</a:t>
            </a:r>
            <a:r>
              <a:rPr lang="en-ZA" altLang="en-US" dirty="0">
                <a:sym typeface="Wingdings" panose="05000000000000000000" pitchFamily="2" charset="2"/>
              </a:rPr>
              <a:t> in the </a:t>
            </a:r>
            <a:r>
              <a:rPr lang="en-ZA" alt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General ledger </a:t>
            </a:r>
            <a:r>
              <a:rPr lang="en-ZA" altLang="en-US" dirty="0">
                <a:sym typeface="Wingdings" panose="05000000000000000000" pitchFamily="2" charset="2"/>
              </a:rPr>
              <a:t>when we post from the 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CJ</a:t>
            </a:r>
            <a:r>
              <a:rPr lang="en-ZA" altLang="en-US" dirty="0">
                <a:sym typeface="Wingdings" panose="05000000000000000000" pitchFamily="2" charset="2"/>
              </a:rPr>
              <a:t>?</a:t>
            </a:r>
          </a:p>
          <a:p>
            <a:pPr eaLnBrk="1" hangingPunct="1"/>
            <a:r>
              <a:rPr lang="en-ZA" altLang="en-US" b="1" dirty="0">
                <a:sym typeface="Wingdings" panose="05000000000000000000" pitchFamily="2" charset="2"/>
              </a:rPr>
              <a:t>Dr</a:t>
            </a:r>
            <a:r>
              <a:rPr lang="en-ZA" altLang="en-US" dirty="0">
                <a:sym typeface="Wingdings" panose="05000000000000000000" pitchFamily="2" charset="2"/>
              </a:rPr>
              <a:t> “</a:t>
            </a:r>
            <a:r>
              <a:rPr lang="en-ZA" altLang="en-US" b="1" dirty="0">
                <a:solidFill>
                  <a:srgbClr val="0000CC"/>
                </a:solidFill>
                <a:sym typeface="Wingdings" panose="05000000000000000000" pitchFamily="2" charset="2"/>
              </a:rPr>
              <a:t>whatever you bought</a:t>
            </a:r>
            <a:r>
              <a:rPr lang="en-ZA" altLang="en-US" dirty="0">
                <a:sym typeface="Wingdings" panose="05000000000000000000" pitchFamily="2" charset="2"/>
              </a:rPr>
              <a:t>”</a:t>
            </a:r>
            <a:r>
              <a:rPr lang="en-ZA" altLang="en-US" b="1" dirty="0">
                <a:sym typeface="Wingdings" panose="05000000000000000000" pitchFamily="2" charset="2"/>
              </a:rPr>
              <a:t>Cr</a:t>
            </a:r>
            <a:r>
              <a:rPr lang="en-ZA" altLang="en-US" dirty="0">
                <a:sym typeface="Wingdings" panose="05000000000000000000" pitchFamily="2" charset="2"/>
              </a:rPr>
              <a:t> 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Creditors Control </a:t>
            </a:r>
            <a:r>
              <a:rPr lang="en-ZA" altLang="en-US" b="1" dirty="0">
                <a:solidFill>
                  <a:srgbClr val="0000FF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L</a:t>
            </a:r>
            <a:r>
              <a:rPr lang="en-ZA" altLang="en-US" b="1" dirty="0">
                <a:latin typeface="Arial Rounded MT Bold" panose="020F0704030504030204" pitchFamily="34" charset="0"/>
                <a:sym typeface="Wingdings" panose="05000000000000000000" pitchFamily="2" charset="2"/>
              </a:rPr>
              <a:t>+</a:t>
            </a:r>
            <a:endParaRPr lang="en-ZA" altLang="en-US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9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>
                <a:solidFill>
                  <a:srgbClr val="7030A0"/>
                </a:solidFill>
                <a:latin typeface="Arial Black" panose="020B0A04020102020204" pitchFamily="34" charset="0"/>
              </a:rPr>
              <a:t>SOLD</a:t>
            </a:r>
            <a:r>
              <a:rPr lang="en-ZA" altLang="en-US" b="1" dirty="0">
                <a:latin typeface="Arial Black" panose="020B0A04020102020204" pitchFamily="34" charset="0"/>
              </a:rPr>
              <a:t> THE </a:t>
            </a:r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</a:rPr>
              <a:t>GOODS</a:t>
            </a:r>
            <a:r>
              <a:rPr lang="en-ZA" altLang="en-US" b="1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429250"/>
          </a:xfrm>
          <a:solidFill>
            <a:srgbClr val="00FFFF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“SOLD GOODS FOR R300 CASH.”</a:t>
            </a:r>
          </a:p>
          <a:p>
            <a:pPr eaLnBrk="1" hangingPunct="1"/>
            <a:r>
              <a:rPr lang="en-ZA" altLang="en-US" b="1" u="sng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SOURCE DOCUMENT?</a:t>
            </a:r>
          </a:p>
          <a:p>
            <a:pPr eaLnBrk="1" hangingPunct="1"/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CASH REGISTER ROLL 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[</a:t>
            </a:r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CRR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u="sng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JOURNAL?</a:t>
            </a:r>
          </a:p>
          <a:p>
            <a:pPr eaLnBrk="1" hangingPunct="1"/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C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ASH 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R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ECEIPTS 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OURNAL [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C</a:t>
            </a:r>
            <a:r>
              <a:rPr lang="en-ZA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Aharoni" pitchFamily="2" charset="-79"/>
              </a:rPr>
              <a:t>R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POST TO 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G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ENERAL 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L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EDGER [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GL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DEBIT:  BANK 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A+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 R300</a:t>
            </a:r>
          </a:p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CREDIT: 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SALES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 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I + O +  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R300   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[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SP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sz="2400" b="1" i="1" dirty="0">
                <a:solidFill>
                  <a:srgbClr val="008000"/>
                </a:solidFill>
                <a:latin typeface="Arial Black" panose="020B0A04020102020204" pitchFamily="34" charset="0"/>
                <a:ea typeface="Aharoni" pitchFamily="2" charset="-79"/>
              </a:rPr>
              <a:t>HOW MUCH STOCK DO YOU HAVE LEFT?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3200" b="1" u="sng" dirty="0">
                <a:solidFill>
                  <a:srgbClr val="FF0000"/>
                </a:solidFill>
              </a:rPr>
              <a:t>Two</a:t>
            </a:r>
            <a:r>
              <a:rPr lang="en-ZA" altLang="en-US" sz="3200" b="1" dirty="0"/>
              <a:t> entries are recorded every time you </a:t>
            </a:r>
            <a:r>
              <a:rPr lang="en-ZA" altLang="en-US" sz="3200" b="1" u="sng" dirty="0">
                <a:solidFill>
                  <a:srgbClr val="FF0000"/>
                </a:solidFill>
              </a:rPr>
              <a:t>SELL</a:t>
            </a:r>
            <a:r>
              <a:rPr lang="en-ZA" altLang="en-US" sz="3200" b="1" dirty="0"/>
              <a:t> stock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625"/>
            <a:ext cx="9144000" cy="6429375"/>
          </a:xfrm>
          <a:solidFill>
            <a:srgbClr val="99FFCC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ZA" altLang="en-US" b="1" u="sng" dirty="0">
                <a:solidFill>
                  <a:srgbClr val="FF0000"/>
                </a:solidFill>
              </a:rPr>
              <a:t>1.Record Selling Price [</a:t>
            </a:r>
            <a:r>
              <a:rPr lang="en-ZA" altLang="en-US" b="1" u="sng" dirty="0">
                <a:solidFill>
                  <a:srgbClr val="0000CC"/>
                </a:solidFill>
              </a:rPr>
              <a:t>SP</a:t>
            </a:r>
            <a:r>
              <a:rPr lang="en-ZA" altLang="en-US" b="1" u="sng" dirty="0">
                <a:solidFill>
                  <a:srgbClr val="FF0000"/>
                </a:solidFill>
              </a:rPr>
              <a:t>]</a:t>
            </a:r>
          </a:p>
          <a:p>
            <a:pPr eaLnBrk="1" hangingPunct="1">
              <a:buNone/>
            </a:pPr>
            <a:r>
              <a:rPr lang="en-ZA" altLang="en-US" dirty="0"/>
              <a:t>Cash received recorded in “Bank” column and Selling Price recorded in “</a:t>
            </a:r>
            <a:r>
              <a:rPr lang="en-ZA" altLang="en-US" b="1" u="sng" dirty="0">
                <a:solidFill>
                  <a:srgbClr val="FF0000"/>
                </a:solidFill>
              </a:rPr>
              <a:t>Sales</a:t>
            </a:r>
            <a:r>
              <a:rPr lang="en-ZA" altLang="en-US" dirty="0"/>
              <a:t>” column in </a:t>
            </a:r>
            <a:r>
              <a:rPr lang="en-ZA" altLang="en-US" b="1" dirty="0"/>
              <a:t>C</a:t>
            </a:r>
            <a:r>
              <a:rPr lang="en-ZA" altLang="en-US" b="1" dirty="0">
                <a:solidFill>
                  <a:srgbClr val="FF0000"/>
                </a:solidFill>
              </a:rPr>
              <a:t>R</a:t>
            </a:r>
            <a:r>
              <a:rPr lang="en-ZA" altLang="en-US" b="1" dirty="0"/>
              <a:t>J.</a:t>
            </a:r>
          </a:p>
          <a:p>
            <a:pPr eaLnBrk="1" hangingPunct="1">
              <a:buNone/>
            </a:pPr>
            <a:r>
              <a:rPr lang="en-ZA" altLang="en-US" dirty="0"/>
              <a:t>Debit: </a:t>
            </a:r>
            <a:r>
              <a:rPr lang="en-ZA" altLang="en-US" b="1" dirty="0"/>
              <a:t>Bank</a:t>
            </a:r>
            <a:r>
              <a:rPr lang="en-ZA" altLang="en-US" dirty="0"/>
              <a:t> a/c A + with “</a:t>
            </a:r>
            <a:r>
              <a:rPr lang="en-ZA" altLang="en-US" b="1" dirty="0">
                <a:solidFill>
                  <a:srgbClr val="FF0000"/>
                </a:solidFill>
              </a:rPr>
              <a:t>S</a:t>
            </a:r>
            <a:r>
              <a:rPr lang="en-ZA" altLang="en-US" dirty="0"/>
              <a:t>elling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dirty="0"/>
              <a:t>rice”</a:t>
            </a:r>
          </a:p>
          <a:p>
            <a:pPr eaLnBrk="1" hangingPunct="1">
              <a:buNone/>
            </a:pPr>
            <a:r>
              <a:rPr lang="en-ZA" altLang="en-US" dirty="0"/>
              <a:t>Credit: </a:t>
            </a:r>
            <a:r>
              <a:rPr lang="en-ZA" altLang="en-US" b="1" dirty="0">
                <a:solidFill>
                  <a:srgbClr val="FF0000"/>
                </a:solidFill>
              </a:rPr>
              <a:t>Sales</a:t>
            </a:r>
            <a:r>
              <a:rPr lang="en-ZA" altLang="en-US" dirty="0"/>
              <a:t> a/c I + O + with “</a:t>
            </a:r>
            <a:r>
              <a:rPr lang="en-ZA" altLang="en-US" b="1" dirty="0">
                <a:solidFill>
                  <a:srgbClr val="FF0000"/>
                </a:solidFill>
              </a:rPr>
              <a:t>S</a:t>
            </a:r>
            <a:r>
              <a:rPr lang="en-ZA" altLang="en-US" dirty="0"/>
              <a:t>elling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dirty="0"/>
              <a:t>rice”</a:t>
            </a:r>
          </a:p>
          <a:p>
            <a:pPr eaLnBrk="1" hangingPunct="1">
              <a:buNone/>
            </a:pPr>
            <a:r>
              <a:rPr lang="en-ZA" altLang="en-US" b="1" u="sng" dirty="0">
                <a:solidFill>
                  <a:srgbClr val="0000CC"/>
                </a:solidFill>
              </a:rPr>
              <a:t>2.Record </a:t>
            </a:r>
            <a:r>
              <a:rPr lang="en-ZA" altLang="en-US" b="1" u="sng" dirty="0">
                <a:solidFill>
                  <a:srgbClr val="7030A0"/>
                </a:solidFill>
                <a:latin typeface="Aharoni" pitchFamily="2" charset="-79"/>
                <a:ea typeface="Aharoni" pitchFamily="2" charset="-79"/>
              </a:rPr>
              <a:t>Cost Price </a:t>
            </a:r>
            <a:r>
              <a:rPr lang="en-ZA" altLang="en-US" b="1" u="sng" dirty="0">
                <a:solidFill>
                  <a:srgbClr val="0000CC"/>
                </a:solidFill>
              </a:rPr>
              <a:t>of goods sold [</a:t>
            </a:r>
            <a:r>
              <a:rPr lang="en-ZA" altLang="en-US" b="1" u="sng" dirty="0">
                <a:solidFill>
                  <a:srgbClr val="FF0000"/>
                </a:solidFill>
              </a:rPr>
              <a:t>CP</a:t>
            </a:r>
            <a:r>
              <a:rPr lang="en-ZA" altLang="en-US" b="1" u="sng" dirty="0">
                <a:solidFill>
                  <a:srgbClr val="0000CC"/>
                </a:solidFill>
              </a:rPr>
              <a:t>]</a:t>
            </a:r>
          </a:p>
          <a:p>
            <a:pPr eaLnBrk="1" hangingPunct="1">
              <a:buNone/>
            </a:pPr>
            <a:r>
              <a:rPr lang="en-ZA" altLang="en-US" i="1" dirty="0">
                <a:solidFill>
                  <a:srgbClr val="0000CC"/>
                </a:solidFill>
              </a:rPr>
              <a:t>The sold goods will </a:t>
            </a:r>
            <a:r>
              <a:rPr lang="en-ZA" altLang="en-US" i="1" u="sng" dirty="0">
                <a:solidFill>
                  <a:srgbClr val="0000CC"/>
                </a:solidFill>
              </a:rPr>
              <a:t>reduce</a:t>
            </a:r>
            <a:r>
              <a:rPr lang="en-ZA" altLang="en-US" i="1" dirty="0">
                <a:solidFill>
                  <a:srgbClr val="0000CC"/>
                </a:solidFill>
              </a:rPr>
              <a:t> the amount of stock you own at “</a:t>
            </a:r>
            <a:r>
              <a:rPr lang="en-ZA" altLang="en-US" b="1" i="1" dirty="0">
                <a:solidFill>
                  <a:srgbClr val="7030A0"/>
                </a:solidFill>
              </a:rPr>
              <a:t>Cost Price</a:t>
            </a:r>
            <a:r>
              <a:rPr lang="en-ZA" altLang="en-US" i="1" dirty="0">
                <a:solidFill>
                  <a:srgbClr val="0000CC"/>
                </a:solidFill>
              </a:rPr>
              <a:t>”. </a:t>
            </a:r>
          </a:p>
          <a:p>
            <a:pPr eaLnBrk="1" hangingPunct="1">
              <a:buNone/>
            </a:pPr>
            <a:r>
              <a:rPr lang="en-ZA" altLang="en-US" i="1" dirty="0">
                <a:solidFill>
                  <a:srgbClr val="0000CC"/>
                </a:solidFill>
              </a:rPr>
              <a:t>Record in “</a:t>
            </a:r>
            <a:r>
              <a:rPr lang="en-ZA" altLang="en-US" b="1" u="sng" dirty="0">
                <a:solidFill>
                  <a:srgbClr val="7030A0"/>
                </a:solidFill>
                <a:latin typeface="Aharoni" pitchFamily="2" charset="-79"/>
                <a:ea typeface="Aharoni" pitchFamily="2" charset="-79"/>
              </a:rPr>
              <a:t>Cost of Sales </a:t>
            </a:r>
            <a:r>
              <a:rPr lang="en-ZA" altLang="en-US" i="1" dirty="0">
                <a:solidFill>
                  <a:srgbClr val="0000CC"/>
                </a:solidFill>
              </a:rPr>
              <a:t>“ column in </a:t>
            </a:r>
            <a:r>
              <a:rPr lang="en-ZA" altLang="en-US" b="1" dirty="0">
                <a:solidFill>
                  <a:srgbClr val="FF0000"/>
                </a:solidFill>
              </a:rPr>
              <a:t>C</a:t>
            </a:r>
            <a:r>
              <a:rPr lang="en-ZA" altLang="en-US" b="1" u="sng" dirty="0">
                <a:solidFill>
                  <a:srgbClr val="FF0000"/>
                </a:solidFill>
              </a:rPr>
              <a:t>R</a:t>
            </a:r>
            <a:r>
              <a:rPr lang="en-ZA" altLang="en-US" b="1" dirty="0">
                <a:solidFill>
                  <a:srgbClr val="FF0000"/>
                </a:solidFill>
              </a:rPr>
              <a:t>J</a:t>
            </a:r>
            <a:r>
              <a:rPr lang="en-ZA" altLang="en-US" i="1" dirty="0">
                <a:solidFill>
                  <a:srgbClr val="0000CC"/>
                </a:solidFill>
              </a:rPr>
              <a:t>.</a:t>
            </a:r>
          </a:p>
          <a:p>
            <a:pPr eaLnBrk="1" hangingPunct="1">
              <a:buNone/>
            </a:pPr>
            <a:r>
              <a:rPr lang="en-ZA" altLang="en-US" dirty="0">
                <a:solidFill>
                  <a:srgbClr val="0000CC"/>
                </a:solidFill>
              </a:rPr>
              <a:t>Debit: </a:t>
            </a:r>
            <a:r>
              <a:rPr lang="en-ZA" altLang="en-US" b="1" dirty="0">
                <a:solidFill>
                  <a:srgbClr val="0000CC"/>
                </a:solidFill>
              </a:rPr>
              <a:t>Cost of Sales </a:t>
            </a:r>
            <a:r>
              <a:rPr lang="en-ZA" altLang="en-US" b="1" dirty="0">
                <a:solidFill>
                  <a:srgbClr val="FFC000"/>
                </a:solidFill>
                <a:latin typeface="Aharoni" pitchFamily="2" charset="-79"/>
                <a:ea typeface="Aharoni" pitchFamily="2" charset="-79"/>
              </a:rPr>
              <a:t>E</a:t>
            </a:r>
            <a:r>
              <a:rPr lang="en-ZA" altLang="en-US" dirty="0">
                <a:solidFill>
                  <a:srgbClr val="0000CC"/>
                </a:solidFill>
              </a:rPr>
              <a:t> + </a:t>
            </a:r>
            <a:r>
              <a:rPr lang="en-ZA" altLang="en-US" b="1" dirty="0">
                <a:solidFill>
                  <a:srgbClr val="FFC000"/>
                </a:solidFill>
              </a:rPr>
              <a:t>O</a:t>
            </a:r>
            <a:r>
              <a:rPr lang="en-ZA" altLang="en-US" dirty="0">
                <a:solidFill>
                  <a:srgbClr val="0000CC"/>
                </a:solidFill>
              </a:rPr>
              <a:t> – with “</a:t>
            </a:r>
            <a:r>
              <a:rPr lang="en-ZA" altLang="en-US" b="1" dirty="0">
                <a:solidFill>
                  <a:srgbClr val="006600"/>
                </a:solidFill>
              </a:rPr>
              <a:t>C</a:t>
            </a:r>
            <a:r>
              <a:rPr lang="en-ZA" altLang="en-US" dirty="0">
                <a:solidFill>
                  <a:srgbClr val="0000CC"/>
                </a:solidFill>
              </a:rPr>
              <a:t>ost </a:t>
            </a:r>
            <a:r>
              <a:rPr lang="en-ZA" altLang="en-US" b="1" dirty="0">
                <a:solidFill>
                  <a:srgbClr val="006600"/>
                </a:solidFill>
              </a:rPr>
              <a:t>P</a:t>
            </a:r>
            <a:r>
              <a:rPr lang="en-ZA" altLang="en-US" dirty="0">
                <a:solidFill>
                  <a:srgbClr val="0000CC"/>
                </a:solidFill>
              </a:rPr>
              <a:t>rice”</a:t>
            </a:r>
          </a:p>
          <a:p>
            <a:pPr eaLnBrk="1" hangingPunct="1">
              <a:buNone/>
            </a:pPr>
            <a:r>
              <a:rPr lang="en-ZA" altLang="en-US" dirty="0">
                <a:solidFill>
                  <a:srgbClr val="0000CC"/>
                </a:solidFill>
              </a:rPr>
              <a:t>Credit: </a:t>
            </a:r>
            <a:r>
              <a:rPr lang="en-ZA" altLang="en-US" b="1" dirty="0">
                <a:solidFill>
                  <a:srgbClr val="0000CC"/>
                </a:solidFill>
              </a:rPr>
              <a:t>Trading Stock </a:t>
            </a:r>
            <a:r>
              <a:rPr lang="en-ZA" altLang="en-US" b="1" dirty="0">
                <a:solidFill>
                  <a:srgbClr val="006600"/>
                </a:solidFill>
              </a:rPr>
              <a:t>A –</a:t>
            </a:r>
            <a:r>
              <a:rPr lang="en-ZA" altLang="en-US" dirty="0">
                <a:solidFill>
                  <a:srgbClr val="0000CC"/>
                </a:solidFill>
              </a:rPr>
              <a:t> with “</a:t>
            </a:r>
            <a:r>
              <a:rPr lang="en-ZA" altLang="en-US" b="1" dirty="0">
                <a:solidFill>
                  <a:srgbClr val="006600"/>
                </a:solidFill>
              </a:rPr>
              <a:t>C</a:t>
            </a:r>
            <a:r>
              <a:rPr lang="en-ZA" altLang="en-US" dirty="0">
                <a:solidFill>
                  <a:srgbClr val="0000CC"/>
                </a:solidFill>
              </a:rPr>
              <a:t>ost </a:t>
            </a:r>
            <a:r>
              <a:rPr lang="en-ZA" altLang="en-US" b="1" dirty="0">
                <a:solidFill>
                  <a:srgbClr val="006600"/>
                </a:solidFill>
              </a:rPr>
              <a:t>P</a:t>
            </a:r>
            <a:r>
              <a:rPr lang="en-ZA" altLang="en-US" dirty="0">
                <a:solidFill>
                  <a:srgbClr val="0000CC"/>
                </a:solidFill>
              </a:rPr>
              <a:t>rice”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C:\Users\golighk\Pictures\NEW CLASS INDUCTION\mistakes &amp; choi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85750"/>
            <a:ext cx="8429625" cy="628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DOUBLE ENTRY SYSTEM</a:t>
            </a:r>
          </a:p>
        </p:txBody>
      </p:sp>
      <p:pic>
        <p:nvPicPr>
          <p:cNvPr id="9219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8501062" cy="4857750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C:\Users\golighk\Pictures\sig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85750"/>
            <a:ext cx="8572500" cy="6072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BE ALE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67151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FF00FF"/>
                </a:solidFill>
              </a:rPr>
              <a:t>Look out for the BIG 5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Trading Stock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Debtors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Bank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Creditors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Cost of 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There are only three kinds of people…those who can count and those who can’t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 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endParaRPr lang="en-ZA" altLang="en-US" b="1" u="sng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TRADING STOC</a:t>
            </a:r>
            <a:r>
              <a:rPr lang="en-ZA" altLang="en-US" b="1" kern="1200" dirty="0">
                <a:latin typeface="+mj-lt"/>
                <a:ea typeface="+mj-ea"/>
                <a:cs typeface="+mj-cs"/>
              </a:rPr>
              <a:t>K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 BANK 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CREDITORS CONTROL </a:t>
            </a:r>
            <a:r>
              <a:rPr lang="en-ZA" altLang="en-US" b="1" kern="1200" dirty="0">
                <a:solidFill>
                  <a:srgbClr val="FF00FF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</a:pPr>
            <a:r>
              <a:rPr lang="en-ZA" altLang="en-US" sz="2000" kern="1200" dirty="0">
                <a:latin typeface="Arial Rounded MT Bold" panose="020F0704030504030204" pitchFamily="34" charset="0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DAJ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BALANC E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0475" y="38147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21113" y="41703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57625" y="4259263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55000" y="42576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8576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302625" y="43291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CREDITORS CONTROL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- L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BANK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Allowances </a:t>
            </a:r>
            <a:r>
              <a:rPr lang="en-ZA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 </a:t>
            </a:r>
            <a:r>
              <a:rPr lang="en-ZA" altLang="en-US" b="1" kern="1200" dirty="0">
                <a:solidFill>
                  <a:srgbClr val="0000CC"/>
                </a:solidFill>
                <a:latin typeface="+mn-lt"/>
                <a:ea typeface="+mn-ea"/>
                <a:cs typeface="+mn-cs"/>
              </a:rPr>
              <a:t>BALANCE             C/D     </a:t>
            </a:r>
            <a:endParaRPr lang="en-ZA" altLang="en-US" b="1" kern="1200" dirty="0">
              <a:solidFill>
                <a:srgbClr val="0000CC"/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endParaRPr lang="en-ZA" altLang="en-US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L +        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1  BALANCE                      B/D</a:t>
            </a:r>
          </a:p>
          <a:p>
            <a:pPr>
              <a:buClrTx/>
              <a:buSzTx/>
              <a:buNone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  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SUNDRY PURCHASES  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CJ</a:t>
            </a:r>
          </a:p>
          <a:p>
            <a:pPr>
              <a:buClrTx/>
              <a:buSzTx/>
              <a:buNone/>
            </a:pPr>
            <a:endParaRPr lang="en-ZA" altLang="en-US" b="1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    </a:t>
            </a: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1  BALANCE                      B/D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429125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86188" y="344011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06825" y="37131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24288" y="3830638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86750" y="35083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8306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3575" y="3810000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DEBTORS CONTROL [</a:t>
            </a:r>
            <a:r>
              <a:rPr lang="en-ZA" altLang="en-US" b="1" u="sng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SP</a:t>
            </a:r>
            <a:r>
              <a:rPr lang="en-ZA" altLang="en-US" b="1" u="sng" kern="1200" dirty="0">
                <a:latin typeface="+mj-lt"/>
                <a:ea typeface="+mj-ea"/>
                <a:cs typeface="+mj-cs"/>
              </a:rPr>
              <a:t>]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1535113"/>
            <a:ext cx="4354513" cy="639762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SALES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BANK </a:t>
            </a:r>
            <a:r>
              <a:rPr lang="en-ZA" altLang="en-US" sz="2000" kern="1200" dirty="0">
                <a:latin typeface="+mn-lt"/>
                <a:ea typeface="+mn-ea"/>
                <a:cs typeface="+mn-cs"/>
              </a:rPr>
              <a:t>[</a:t>
            </a:r>
            <a:r>
              <a:rPr lang="en-ZA" altLang="en-US" sz="2000" dirty="0"/>
              <a:t>EFT CANCEL</a:t>
            </a:r>
            <a:r>
              <a:rPr lang="en-ZA" altLang="en-US" sz="2000" kern="1200" dirty="0">
                <a:latin typeface="+mn-lt"/>
                <a:ea typeface="+mn-ea"/>
                <a:cs typeface="+mn-cs"/>
              </a:rPr>
              <a:t>] 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498975" cy="639762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BANK                   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31 DEBTORS ALLOW DAJ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BALANC E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57625" y="3429000"/>
            <a:ext cx="7858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903663" y="3735388"/>
            <a:ext cx="714375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79850" y="3857625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23263" y="34274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4829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6750" y="38576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1070"/>
          </a:xfrm>
          <a:solidFill>
            <a:srgbClr val="CCCCFF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3600" b="1" i="1" dirty="0">
                <a:solidFill>
                  <a:srgbClr val="008000"/>
                </a:solidFill>
                <a:latin typeface="Arial Black" panose="020B0A04020102020204" pitchFamily="34" charset="0"/>
                <a:ea typeface="Aharoni" pitchFamily="2" charset="-79"/>
              </a:rPr>
              <a:t>You mark up your goods by 50%.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1070"/>
            <a:ext cx="9144000" cy="5917565"/>
          </a:xfrm>
          <a:solidFill>
            <a:srgbClr val="FF99CC"/>
          </a:solidFill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CP ANSWER?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SP X100/(100+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MU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) = CP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R300 X 100/1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50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 = R200 = CP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“You bought the goods for R200, then you marked up by R100 to sell for R300 cash.”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300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RECORDED IN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CRJ: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UNDER “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COST OF SALES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COLUMN: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TO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DEBIT: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COST OF SALES  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 + O – 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R200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CREDIT: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TRADING STOCK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R200  [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3" end="1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charRg st="93" end="1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0000CC"/>
                </a:solidFill>
              </a:rPr>
              <a:t>FORMULAS TO KNOW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en-ZA" alt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000125"/>
            <a:ext cx="8286750" cy="5857875"/>
          </a:xfrm>
          <a:ln/>
        </p:spPr>
        <p:txBody>
          <a:bodyPr vert="horz" wrap="square" lIns="91440" tIns="45720" rIns="91440" bIns="45720" anchor="t"/>
          <a:lstStyle/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SP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–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CP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GROSS PROFIT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–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</a:t>
            </a:r>
          </a:p>
          <a:p>
            <a:r>
              <a:rPr lang="en-ZA" altLang="en-US" sz="2800" b="1" dirty="0">
                <a:latin typeface="Arial Rounded MT Bold" panose="020F0704030504030204" pitchFamily="34" charset="0"/>
              </a:rPr>
              <a:t>CP + MU = </a:t>
            </a:r>
            <a:r>
              <a:rPr lang="en-ZA" altLang="en-US" sz="2800" b="1" dirty="0">
                <a:solidFill>
                  <a:srgbClr val="0000CC"/>
                </a:solidFill>
                <a:latin typeface="Arial Rounded MT Bold" panose="020F0704030504030204" pitchFamily="34" charset="0"/>
              </a:rPr>
              <a:t>SP</a:t>
            </a:r>
          </a:p>
          <a:p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100 /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</a:t>
            </a:r>
          </a:p>
          <a:p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 /100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% /100    OR 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% /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ON </a:t>
            </a:r>
            <a:r>
              <a:rPr lang="en-ZA" altLang="en-US" sz="2800" b="1" dirty="0">
                <a:solidFill>
                  <a:srgbClr val="006600"/>
                </a:solidFill>
                <a:latin typeface="Arial Black" panose="020B0A04020102020204" pitchFamily="34" charset="0"/>
              </a:rPr>
              <a:t>CP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</a:t>
            </a:r>
            <a:r>
              <a:rPr lang="en-ZA" altLang="en-US" sz="2800" b="1" dirty="0">
                <a:solidFill>
                  <a:srgbClr val="0000CC"/>
                </a:solidFill>
                <a:latin typeface="Arial Rounded MT Bold" panose="020F0704030504030204" pitchFamily="34" charset="0"/>
              </a:rPr>
              <a:t>%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POLICY =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/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CP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X 100</a:t>
            </a:r>
          </a:p>
          <a:p>
            <a:r>
              <a:rPr lang="en-ZA" altLang="en-US" sz="2800" b="1" u="sng" dirty="0">
                <a:latin typeface="Arial Black" panose="020B0A04020102020204" pitchFamily="34" charset="0"/>
              </a:rPr>
              <a:t>MEERKAT METHOD</a:t>
            </a:r>
            <a:r>
              <a:rPr lang="en-ZA" altLang="en-US" sz="2800" b="1" dirty="0"/>
              <a:t>:    WHAT YOU ARE </a:t>
            </a:r>
            <a:r>
              <a:rPr lang="en-ZA" altLang="en-US" sz="2800" b="1" dirty="0">
                <a:solidFill>
                  <a:srgbClr val="FF0000"/>
                </a:solidFill>
              </a:rPr>
              <a:t>LOOKING FOR</a:t>
            </a:r>
            <a:r>
              <a:rPr lang="en-ZA" altLang="en-US" sz="2800" b="1" dirty="0"/>
              <a:t> IS ON </a:t>
            </a:r>
            <a:r>
              <a:rPr lang="en-ZA" altLang="en-US" sz="2800" b="1" u="sng" dirty="0">
                <a:latin typeface="Arial Black" panose="020B0A04020102020204" pitchFamily="34" charset="0"/>
              </a:rPr>
              <a:t>TOP</a:t>
            </a:r>
            <a:r>
              <a:rPr lang="en-ZA" altLang="en-US" sz="2800" b="1" dirty="0"/>
              <a:t> &amp; WHAT </a:t>
            </a:r>
            <a:r>
              <a:rPr lang="en-ZA" altLang="en-US" sz="2800" b="1" dirty="0">
                <a:solidFill>
                  <a:srgbClr val="0000CC"/>
                </a:solidFill>
              </a:rPr>
              <a:t>YOU HAVE </a:t>
            </a:r>
            <a:r>
              <a:rPr lang="en-ZA" altLang="en-US" sz="2800" b="1" dirty="0"/>
              <a:t>IN RANDS ALREADY IS </a:t>
            </a:r>
            <a:r>
              <a:rPr lang="en-ZA" altLang="en-US" sz="2800" b="1" dirty="0">
                <a:latin typeface="Arial Black" panose="020B0A04020102020204" pitchFamily="34" charset="0"/>
              </a:rPr>
              <a:t>BELOW</a:t>
            </a:r>
            <a:r>
              <a:rPr lang="en-ZA" altLang="en-US" sz="2800" b="1" dirty="0"/>
              <a:t> </a:t>
            </a:r>
            <a:r>
              <a:rPr lang="en-ZA" altLang="en-US" sz="2800" b="1" dirty="0">
                <a:sym typeface="Wingdings" panose="05000000000000000000" pitchFamily="2" charset="2"/>
              </a:rPr>
              <a:t>  ( </a:t>
            </a:r>
            <a:r>
              <a:rPr lang="en-ZA" altLang="en-US" sz="2800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NEED </a:t>
            </a:r>
            <a:r>
              <a:rPr lang="en-ZA" altLang="en-US" sz="2800" b="1" dirty="0">
                <a:latin typeface="Arial Black" panose="020B0A04020102020204" pitchFamily="34" charset="0"/>
                <a:sym typeface="Wingdings" panose="05000000000000000000" pitchFamily="2" charset="2"/>
              </a:rPr>
              <a:t>/</a:t>
            </a:r>
            <a:r>
              <a:rPr lang="en-ZA" altLang="en-US" sz="2800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en-ZA" altLang="en-US" sz="2800" b="1" dirty="0">
                <a:solidFill>
                  <a:srgbClr val="0000CC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GOT </a:t>
            </a:r>
            <a:r>
              <a:rPr lang="en-ZA" altLang="en-US" sz="2800" b="1" dirty="0">
                <a:sym typeface="Wingdings" panose="05000000000000000000" pitchFamily="2" charset="2"/>
              </a:rPr>
              <a:t>)</a:t>
            </a:r>
            <a:endParaRPr lang="en-ZA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DOUBLE ENTRY SYSTEM</a:t>
            </a:r>
          </a:p>
        </p:txBody>
      </p:sp>
      <p:pic>
        <p:nvPicPr>
          <p:cNvPr id="18435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8501062" cy="4857750"/>
          </a:xfrm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874</Words>
  <Application>Microsoft Office PowerPoint</Application>
  <PresentationFormat>On-screen Show (4:3)</PresentationFormat>
  <Paragraphs>111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Aharoni</vt:lpstr>
      <vt:lpstr>Algerian</vt:lpstr>
      <vt:lpstr>Arial</vt:lpstr>
      <vt:lpstr>Arial Black</vt:lpstr>
      <vt:lpstr>Arial Rounded MT Bold</vt:lpstr>
      <vt:lpstr>Calibri</vt:lpstr>
      <vt:lpstr>Wingdings</vt:lpstr>
      <vt:lpstr>Office Theme</vt:lpstr>
      <vt:lpstr>TRADING BUSINESS</vt:lpstr>
      <vt:lpstr>BUY THE GOODS TO SELL.</vt:lpstr>
      <vt:lpstr>Purchasing your trading stock by cheque payments</vt:lpstr>
      <vt:lpstr>WE BUY GOODS ON ACCOUNT !</vt:lpstr>
      <vt:lpstr>SOLD THE GOODS </vt:lpstr>
      <vt:lpstr>Two entries are recorded every time you SELL stock !</vt:lpstr>
      <vt:lpstr>PowerPoint Presentation</vt:lpstr>
      <vt:lpstr>DOUBLE ENTRY SYSTEM</vt:lpstr>
      <vt:lpstr>PowerPoint Presentation</vt:lpstr>
      <vt:lpstr>PowerPoint Presentation</vt:lpstr>
      <vt:lpstr>Look out for the BIG 5  Trading Stock Debtors Control Bank Creditors Control Sales Cost of Sales There are only three kinds of people…those who can count and those who can’t  </vt:lpstr>
      <vt:lpstr>TRADING STOCK</vt:lpstr>
      <vt:lpstr>CREDITORS CONTROL</vt:lpstr>
      <vt:lpstr>DEBTORS CONTROL [SP]</vt:lpstr>
      <vt:lpstr>You mark up your goods by 50%.</vt:lpstr>
      <vt:lpstr>FORMULAS TO KNOW </vt:lpstr>
      <vt:lpstr>DOUBLE ENTRY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TRADING BUSINESS</dc:title>
  <dc:creator>golighk</dc:creator>
  <cp:lastModifiedBy>Kevin Golightly</cp:lastModifiedBy>
  <cp:revision>67</cp:revision>
  <dcterms:created xsi:type="dcterms:W3CDTF">2012-07-15T18:12:32Z</dcterms:created>
  <dcterms:modified xsi:type="dcterms:W3CDTF">2024-04-02T11:27:11Z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1033-11.2.0.9232</vt:lpwstr>
  </property>
</Properties>
</file>