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58" r:id="rId4"/>
    <p:sldId id="259" r:id="rId5"/>
    <p:sldId id="275" r:id="rId6"/>
    <p:sldId id="276" r:id="rId7"/>
    <p:sldId id="277" r:id="rId8"/>
    <p:sldId id="278" r:id="rId9"/>
    <p:sldId id="274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3226"/>
    <a:srgbClr val="8166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92D050">
                <a:alpha val="70000"/>
              </a:srgbClr>
            </a:gs>
            <a:gs pos="50000">
              <a:schemeClr val="accent1">
                <a:tint val="44500"/>
                <a:satMod val="160000"/>
              </a:schemeClr>
            </a:gs>
            <a:gs pos="50000">
              <a:srgbClr val="00B050">
                <a:alpha val="60000"/>
              </a:srgb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DDB0A-B991-49DA-B5B2-8B49244AD710}" type="datetimeFigureOut">
              <a:rPr lang="en-US" smtClean="0"/>
              <a:pPr/>
              <a:t>7/30/2016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SALARIES AND WAGES – </a:t>
            </a:r>
            <a:br>
              <a:rPr lang="en-ZA" dirty="0" smtClean="0"/>
            </a:br>
            <a:r>
              <a:rPr lang="en-ZA" dirty="0" smtClean="0"/>
              <a:t>WAGES JOURNAL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>
                <a:solidFill>
                  <a:srgbClr val="002060"/>
                </a:solidFill>
              </a:rPr>
              <a:t>Grade 10 Accounting</a:t>
            </a:r>
          </a:p>
          <a:p>
            <a:r>
              <a:rPr lang="en-ZA" dirty="0" smtClean="0">
                <a:solidFill>
                  <a:srgbClr val="002060"/>
                </a:solidFill>
              </a:rPr>
              <a:t>Module 9</a:t>
            </a:r>
          </a:p>
          <a:p>
            <a:r>
              <a:rPr lang="en-ZA" dirty="0" smtClean="0">
                <a:solidFill>
                  <a:srgbClr val="002060"/>
                </a:solidFill>
              </a:rPr>
              <a:t>Lesson 6</a:t>
            </a:r>
            <a:endParaRPr lang="en-ZA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SALARIES AND WAGES: </a:t>
            </a:r>
            <a:br>
              <a:rPr lang="en-ZA" dirty="0" smtClean="0"/>
            </a:br>
            <a:r>
              <a:rPr lang="en-ZA" dirty="0" smtClean="0"/>
              <a:t>THE DIFFERENCE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ZA" dirty="0" smtClean="0"/>
              <a:t>The Wages Journal is similar to the Salaries Journal with the following differences:</a:t>
            </a:r>
          </a:p>
          <a:p>
            <a:r>
              <a:rPr lang="en-ZA" dirty="0" smtClean="0"/>
              <a:t>Unlike salaries, wages are not a set monthly amount. It depends on the number of hours the worker has worked in the week.</a:t>
            </a:r>
          </a:p>
          <a:p>
            <a:r>
              <a:rPr lang="en-ZA" dirty="0" smtClean="0"/>
              <a:t>The basic wage is the number of hours worked multiplied by the rate per hour.</a:t>
            </a:r>
          </a:p>
          <a:p>
            <a:r>
              <a:rPr lang="en-ZA" dirty="0" smtClean="0"/>
              <a:t>Overtime is a large part of a wage earner’s income. Employees are able to increase their earnings substantially by working overtime. Payment for overtime must be specific.</a:t>
            </a:r>
          </a:p>
          <a:p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SALARIES &amp; WAGES JOURNALS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6198719"/>
              </p:ext>
            </p:extLst>
          </p:nvPr>
        </p:nvGraphicFramePr>
        <p:xfrm>
          <a:off x="428596" y="1071546"/>
          <a:ext cx="8429687" cy="243039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87963"/>
                <a:gridCol w="487963"/>
                <a:gridCol w="487963"/>
                <a:gridCol w="594714"/>
                <a:gridCol w="609957"/>
                <a:gridCol w="533713"/>
                <a:gridCol w="533713"/>
                <a:gridCol w="671268"/>
                <a:gridCol w="487963"/>
                <a:gridCol w="487963"/>
                <a:gridCol w="640145"/>
                <a:gridCol w="533713"/>
                <a:gridCol w="609957"/>
                <a:gridCol w="429756"/>
                <a:gridCol w="832936"/>
              </a:tblGrid>
              <a:tr h="48996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salary</a:t>
                      </a:r>
                      <a:endParaRPr lang="en-ZA" dirty="0"/>
                    </a:p>
                  </a:txBody>
                  <a:tcPr marL="87057" marR="87057" vert="vert270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Salary</a:t>
                      </a:r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Cheque No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501014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TRADE UNION 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3941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597828"/>
              </p:ext>
            </p:extLst>
          </p:nvPr>
        </p:nvGraphicFramePr>
        <p:xfrm>
          <a:off x="428596" y="3857628"/>
          <a:ext cx="8550949" cy="268075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62414"/>
                <a:gridCol w="362414"/>
                <a:gridCol w="362414"/>
                <a:gridCol w="478060"/>
                <a:gridCol w="362414"/>
                <a:gridCol w="362414"/>
                <a:gridCol w="362414"/>
                <a:gridCol w="362414"/>
                <a:gridCol w="362414"/>
                <a:gridCol w="441701"/>
                <a:gridCol w="453022"/>
                <a:gridCol w="396395"/>
                <a:gridCol w="396395"/>
                <a:gridCol w="498559"/>
                <a:gridCol w="362414"/>
                <a:gridCol w="362414"/>
                <a:gridCol w="475443"/>
                <a:gridCol w="396395"/>
                <a:gridCol w="453022"/>
                <a:gridCol w="319185"/>
                <a:gridCol w="618632"/>
              </a:tblGrid>
              <a:tr h="695698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gridSpan="3">
                  <a:txBody>
                    <a:bodyPr/>
                    <a:lstStyle/>
                    <a:p>
                      <a:r>
                        <a:rPr lang="en-ZA" dirty="0" smtClean="0"/>
                        <a:t>Basic wage</a:t>
                      </a:r>
                      <a:endParaRPr lang="en-ZA" dirty="0"/>
                    </a:p>
                  </a:txBody>
                  <a:tcPr marL="87057" marR="87057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gridSpan="3">
                  <a:txBody>
                    <a:bodyPr/>
                    <a:lstStyle/>
                    <a:p>
                      <a:r>
                        <a:rPr lang="en-ZA" dirty="0" smtClean="0"/>
                        <a:t>Overtime</a:t>
                      </a:r>
                      <a:endParaRPr lang="en-ZA" dirty="0"/>
                    </a:p>
                  </a:txBody>
                  <a:tcPr marL="87057" marR="87057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Cheque No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535533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TRADE UNION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4952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285720" y="3500438"/>
          <a:ext cx="8556659" cy="315540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1013293"/>
                <a:gridCol w="1013293"/>
                <a:gridCol w="1336634"/>
                <a:gridCol w="1013293"/>
                <a:gridCol w="1013293"/>
                <a:gridCol w="1013293"/>
                <a:gridCol w="1013293"/>
              </a:tblGrid>
              <a:tr h="428628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Basic wage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Overtime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 anchor="ctr"/>
                </a:tc>
              </a:tr>
              <a:tr h="928694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</a:tr>
              <a:tr h="449520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30</a:t>
                      </a:r>
                      <a:endParaRPr lang="en-ZA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1 200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225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49520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30</a:t>
                      </a:r>
                      <a:endParaRPr lang="en-ZA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1 200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450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49520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38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49520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18</a:t>
                      </a:r>
                      <a:endParaRPr lang="en-ZA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643602"/>
          </a:xfrm>
        </p:spPr>
        <p:txBody>
          <a:bodyPr>
            <a:normAutofit/>
          </a:bodyPr>
          <a:lstStyle/>
          <a:p>
            <a:r>
              <a:rPr lang="en-ZA" sz="2400" dirty="0" smtClean="0"/>
              <a:t>Information for November 2010</a:t>
            </a:r>
            <a:endParaRPr lang="en-ZA" sz="2400" dirty="0"/>
          </a:p>
          <a:p>
            <a:pPr>
              <a:buNone/>
            </a:pPr>
            <a:endParaRPr lang="en-ZA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443718" y="4902730"/>
            <a:ext cx="328614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57158" y="1357298"/>
          <a:ext cx="8429690" cy="18519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85938"/>
                <a:gridCol w="1685938"/>
                <a:gridCol w="1685938"/>
                <a:gridCol w="1685938"/>
                <a:gridCol w="1685938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 per hour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Overtime</a:t>
                      </a:r>
                      <a:r>
                        <a:rPr lang="en-ZA" baseline="0" dirty="0" smtClean="0"/>
                        <a:t> hours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Overtime rate</a:t>
                      </a:r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40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R30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5</a:t>
                      </a:r>
                      <a:endParaRPr lang="en-ZA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One and a half times the normal rate</a:t>
                      </a:r>
                      <a:endParaRPr lang="en-ZA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40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R30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10</a:t>
                      </a:r>
                      <a:endParaRPr lang="en-ZA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38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R17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35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R18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28" y="5372816"/>
            <a:ext cx="328614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1428728" y="5801444"/>
            <a:ext cx="328614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0" name="TextBox 9"/>
          <p:cNvSpPr txBox="1"/>
          <p:nvPr/>
        </p:nvSpPr>
        <p:spPr>
          <a:xfrm>
            <a:off x="1428728" y="6274378"/>
            <a:ext cx="328614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1" name="TextBox 10"/>
          <p:cNvSpPr txBox="1"/>
          <p:nvPr/>
        </p:nvSpPr>
        <p:spPr>
          <a:xfrm>
            <a:off x="4857752" y="4929198"/>
            <a:ext cx="292895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2" name="TextBox 11"/>
          <p:cNvSpPr txBox="1"/>
          <p:nvPr/>
        </p:nvSpPr>
        <p:spPr>
          <a:xfrm>
            <a:off x="4857752" y="5372816"/>
            <a:ext cx="292895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3" name="TextBox 12"/>
          <p:cNvSpPr txBox="1"/>
          <p:nvPr/>
        </p:nvSpPr>
        <p:spPr>
          <a:xfrm>
            <a:off x="4857752" y="5801444"/>
            <a:ext cx="292895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4" name="TextBox 13"/>
          <p:cNvSpPr txBox="1"/>
          <p:nvPr/>
        </p:nvSpPr>
        <p:spPr>
          <a:xfrm>
            <a:off x="4842762" y="6271530"/>
            <a:ext cx="292895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5" name="TextBox 14"/>
          <p:cNvSpPr txBox="1"/>
          <p:nvPr/>
        </p:nvSpPr>
        <p:spPr>
          <a:xfrm>
            <a:off x="7929586" y="4929198"/>
            <a:ext cx="84776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6" name="TextBox 15"/>
          <p:cNvSpPr txBox="1"/>
          <p:nvPr/>
        </p:nvSpPr>
        <p:spPr>
          <a:xfrm>
            <a:off x="7929586" y="6260052"/>
            <a:ext cx="84776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7929586" y="5801444"/>
            <a:ext cx="84776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8" name="TextBox 17"/>
          <p:cNvSpPr txBox="1"/>
          <p:nvPr/>
        </p:nvSpPr>
        <p:spPr>
          <a:xfrm>
            <a:off x="7929586" y="5372816"/>
            <a:ext cx="84776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</a:t>
            </a:r>
            <a:r>
              <a:rPr lang="en-ZA" sz="2900" b="1" dirty="0" smtClean="0">
                <a:solidFill>
                  <a:srgbClr val="FF0000"/>
                </a:solidFill>
              </a:rPr>
              <a:t>page 236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en-ZA" sz="2400" dirty="0" smtClean="0"/>
          </a:p>
        </p:txBody>
      </p:sp>
      <p:graphicFrame>
        <p:nvGraphicFramePr>
          <p:cNvPr id="20" name="Content Placeholder 3"/>
          <p:cNvGraphicFramePr>
            <a:graphicFrameLocks/>
          </p:cNvGraphicFramePr>
          <p:nvPr/>
        </p:nvGraphicFramePr>
        <p:xfrm>
          <a:off x="214282" y="3108386"/>
          <a:ext cx="8413820" cy="34638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574164"/>
                <a:gridCol w="722754"/>
                <a:gridCol w="458277"/>
                <a:gridCol w="458277"/>
                <a:gridCol w="574164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57150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256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297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14283" y="857232"/>
          <a:ext cx="8766102" cy="2103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643602"/>
          </a:xfrm>
        </p:spPr>
        <p:txBody>
          <a:bodyPr>
            <a:normAutofit/>
          </a:bodyPr>
          <a:lstStyle/>
          <a:p>
            <a:pPr>
              <a:buNone/>
            </a:pPr>
            <a:endParaRPr lang="en-ZA" sz="2400" dirty="0" smtClean="0"/>
          </a:p>
        </p:txBody>
      </p:sp>
      <p:graphicFrame>
        <p:nvGraphicFramePr>
          <p:cNvPr id="20" name="Content Placeholder 3"/>
          <p:cNvGraphicFramePr>
            <a:graphicFrameLocks/>
          </p:cNvGraphicFramePr>
          <p:nvPr/>
        </p:nvGraphicFramePr>
        <p:xfrm>
          <a:off x="214282" y="3108386"/>
          <a:ext cx="8413820" cy="34638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574164"/>
                <a:gridCol w="722754"/>
                <a:gridCol w="458277"/>
                <a:gridCol w="458277"/>
                <a:gridCol w="574164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57150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125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250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125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250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88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88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page 222</a:t>
            </a:r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14283" y="857232"/>
          <a:ext cx="8766102" cy="2103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688144" y="4801312"/>
            <a:ext cx="684000" cy="172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9" name="TextBox 18"/>
          <p:cNvSpPr txBox="1"/>
          <p:nvPr/>
        </p:nvSpPr>
        <p:spPr>
          <a:xfrm>
            <a:off x="6113656" y="4812790"/>
            <a:ext cx="684000" cy="172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643602"/>
          </a:xfrm>
        </p:spPr>
        <p:txBody>
          <a:bodyPr>
            <a:normAutofit/>
          </a:bodyPr>
          <a:lstStyle/>
          <a:p>
            <a:pPr>
              <a:buNone/>
            </a:pPr>
            <a:endParaRPr lang="en-ZA" sz="2400" dirty="0" smtClean="0"/>
          </a:p>
        </p:txBody>
      </p:sp>
      <p:graphicFrame>
        <p:nvGraphicFramePr>
          <p:cNvPr id="20" name="Content Placeholder 3"/>
          <p:cNvGraphicFramePr>
            <a:graphicFrameLocks/>
          </p:cNvGraphicFramePr>
          <p:nvPr/>
        </p:nvGraphicFramePr>
        <p:xfrm>
          <a:off x="214282" y="3108386"/>
          <a:ext cx="8631396" cy="34638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485264"/>
                <a:gridCol w="742439"/>
                <a:gridCol w="485264"/>
                <a:gridCol w="485264"/>
                <a:gridCol w="458277"/>
                <a:gridCol w="458277"/>
                <a:gridCol w="574164"/>
                <a:gridCol w="448434"/>
                <a:gridCol w="458277"/>
                <a:gridCol w="485264"/>
                <a:gridCol w="574164"/>
                <a:gridCol w="458277"/>
                <a:gridCol w="635325"/>
              </a:tblGrid>
              <a:tr h="57150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Basic wage</a:t>
                      </a:r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Overtime</a:t>
                      </a:r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Medical Aid</a:t>
                      </a:r>
                      <a:endParaRPr lang="en-ZA" sz="1600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Medical Aid</a:t>
                      </a:r>
                      <a:endParaRPr lang="en-ZA" sz="1600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1 200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225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256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125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96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250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120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1 200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450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297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125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96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250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120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88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52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176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88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50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176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63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page 222</a:t>
            </a:r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14283" y="857232"/>
          <a:ext cx="8766102" cy="2103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222230" y="4786322"/>
            <a:ext cx="504000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4312294" y="4771332"/>
            <a:ext cx="432000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ontent Placeholder 3"/>
          <p:cNvGraphicFramePr>
            <a:graphicFrameLocks/>
          </p:cNvGraphicFramePr>
          <p:nvPr/>
        </p:nvGraphicFramePr>
        <p:xfrm>
          <a:off x="214282" y="3108386"/>
          <a:ext cx="8413820" cy="34638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574164"/>
                <a:gridCol w="722754"/>
                <a:gridCol w="458277"/>
                <a:gridCol w="458277"/>
                <a:gridCol w="574164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57150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14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14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14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page 222</a:t>
            </a:r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14283" y="857232"/>
          <a:ext cx="8766102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414530" y="4786322"/>
            <a:ext cx="432000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5643570" y="4786322"/>
            <a:ext cx="468000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8" name="TextBox 17"/>
          <p:cNvSpPr txBox="1"/>
          <p:nvPr/>
        </p:nvSpPr>
        <p:spPr>
          <a:xfrm>
            <a:off x="3857620" y="4786322"/>
            <a:ext cx="428628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424452"/>
              </p:ext>
            </p:extLst>
          </p:nvPr>
        </p:nvGraphicFramePr>
        <p:xfrm>
          <a:off x="214282" y="2928506"/>
          <a:ext cx="8697982" cy="38110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4 351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553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426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294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1 316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i="1" dirty="0" smtClean="0"/>
                        <a:t>3 035</a:t>
                      </a:r>
                      <a:endParaRPr lang="en-ZA" b="1" i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852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368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1 306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page 222</a:t>
            </a:r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2844" y="714356"/>
          <a:ext cx="8766102" cy="2103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ZA" dirty="0" smtClean="0"/>
              <a:t>PAYMENTS - CPJ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Payments will have to be made in respect of each of the following:</a:t>
            </a:r>
          </a:p>
          <a:p>
            <a:pPr lvl="1"/>
            <a:r>
              <a:rPr lang="en-ZA" dirty="0" smtClean="0"/>
              <a:t>Creditors for Wages (Net Wage)</a:t>
            </a:r>
          </a:p>
          <a:p>
            <a:pPr lvl="1"/>
            <a:r>
              <a:rPr lang="en-ZA" dirty="0" smtClean="0"/>
              <a:t>PAYE to SARS</a:t>
            </a:r>
          </a:p>
          <a:p>
            <a:pPr lvl="1"/>
            <a:r>
              <a:rPr lang="en-ZA" dirty="0" smtClean="0"/>
              <a:t>Medical Aid </a:t>
            </a:r>
            <a:r>
              <a:rPr lang="en-ZA" sz="2000" dirty="0" smtClean="0"/>
              <a:t>(amounts from employee and employer)</a:t>
            </a:r>
          </a:p>
          <a:p>
            <a:pPr lvl="1"/>
            <a:r>
              <a:rPr lang="en-ZA" dirty="0" smtClean="0"/>
              <a:t>Pension Fund </a:t>
            </a:r>
            <a:r>
              <a:rPr lang="en-ZA" sz="2000" dirty="0">
                <a:solidFill>
                  <a:prstClr val="black"/>
                </a:solidFill>
              </a:rPr>
              <a:t>(amounts from employee and employer)</a:t>
            </a:r>
            <a:endParaRPr lang="en-ZA" dirty="0" smtClean="0"/>
          </a:p>
          <a:p>
            <a:pPr lvl="1"/>
            <a:r>
              <a:rPr lang="en-ZA" dirty="0" smtClean="0"/>
              <a:t>UIF </a:t>
            </a:r>
            <a:r>
              <a:rPr lang="en-ZA" sz="2000" dirty="0">
                <a:solidFill>
                  <a:prstClr val="black"/>
                </a:solidFill>
              </a:rPr>
              <a:t>(amounts from employee and employer)</a:t>
            </a:r>
            <a:endParaRPr lang="en-ZA" dirty="0" smtClean="0"/>
          </a:p>
          <a:p>
            <a:pPr lvl="1"/>
            <a:r>
              <a:rPr lang="en-ZA" dirty="0" smtClean="0"/>
              <a:t>Skills Development Fund</a:t>
            </a:r>
          </a:p>
          <a:p>
            <a:r>
              <a:rPr lang="en-ZA" dirty="0" smtClean="0"/>
              <a:t>Payments are recorded in the CPJ</a:t>
            </a:r>
          </a:p>
          <a:p>
            <a:r>
              <a:rPr lang="en-ZA" dirty="0" smtClean="0"/>
              <a:t>Only the payment to Sundry Employees will be recorded each week</a:t>
            </a:r>
          </a:p>
          <a:p>
            <a:r>
              <a:rPr lang="en-ZA" dirty="0" smtClean="0"/>
              <a:t>Payments to other Creditors will be made at the </a:t>
            </a:r>
            <a:r>
              <a:rPr lang="en-ZA" b="1" dirty="0" smtClean="0">
                <a:solidFill>
                  <a:srgbClr val="FF0000"/>
                </a:solidFill>
              </a:rPr>
              <a:t>end </a:t>
            </a:r>
            <a:r>
              <a:rPr lang="en-ZA" dirty="0" smtClean="0"/>
              <a:t>of the month or on a specified date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85818"/>
          </a:xfrm>
        </p:spPr>
        <p:txBody>
          <a:bodyPr/>
          <a:lstStyle/>
          <a:p>
            <a:r>
              <a:rPr lang="en-ZA" dirty="0" smtClean="0"/>
              <a:t>PAYMENTS - CPJ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429288"/>
          </a:xfrm>
        </p:spPr>
        <p:txBody>
          <a:bodyPr>
            <a:normAutofit/>
          </a:bodyPr>
          <a:lstStyle/>
          <a:p>
            <a:r>
              <a:rPr lang="en-ZA" sz="2000" dirty="0" smtClean="0"/>
              <a:t>Payments will have to be made in respect of:</a:t>
            </a:r>
          </a:p>
          <a:p>
            <a:pPr lvl="1"/>
            <a:r>
              <a:rPr lang="en-ZA" sz="2000" dirty="0" smtClean="0"/>
              <a:t>Creditors for Wages (Net Wage)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247698" y="4643447"/>
          <a:ext cx="8613610" cy="155803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36102"/>
                <a:gridCol w="448752"/>
                <a:gridCol w="1736849"/>
                <a:gridCol w="331277"/>
                <a:gridCol w="887811"/>
                <a:gridCol w="1229547"/>
                <a:gridCol w="857256"/>
                <a:gridCol w="1000132"/>
                <a:gridCol w="1285884"/>
              </a:tblGrid>
              <a:tr h="357189"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Doc</a:t>
                      </a:r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</a:t>
                      </a:r>
                      <a:endParaRPr lang="en-ZA" b="1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Details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F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Bank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Creditors for wages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Sundry Accounts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</a:tr>
              <a:tr h="37154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Details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24492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C2 – C4</a:t>
                      </a:r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31</a:t>
                      </a:r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Sundry Employees</a:t>
                      </a:r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sz="2000" b="1" dirty="0" smtClean="0"/>
                        <a:t>3</a:t>
                      </a:r>
                      <a:r>
                        <a:rPr lang="en-ZA" sz="2000" b="1" baseline="0" dirty="0" smtClean="0"/>
                        <a:t> 035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b="1" dirty="0" smtClean="0"/>
                        <a:t>3 035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</a:tr>
              <a:tr h="390041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20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2000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463740"/>
              </p:ext>
            </p:extLst>
          </p:nvPr>
        </p:nvGraphicFramePr>
        <p:xfrm>
          <a:off x="214282" y="1857364"/>
          <a:ext cx="8520499" cy="199026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902459"/>
                <a:gridCol w="742439"/>
                <a:gridCol w="574164"/>
                <a:gridCol w="722754"/>
                <a:gridCol w="574164"/>
                <a:gridCol w="458277"/>
                <a:gridCol w="742439"/>
                <a:gridCol w="802764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b="1" dirty="0" smtClean="0"/>
                        <a:t>TOTALS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4 351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553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426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294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1 316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i="1" dirty="0" smtClean="0"/>
                        <a:t>3 035</a:t>
                      </a:r>
                      <a:endParaRPr lang="en-ZA" sz="2000" b="1" i="1" dirty="0"/>
                    </a:p>
                  </a:txBody>
                  <a:tcPr marL="87057" marR="87057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852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368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1 306</a:t>
                      </a:r>
                      <a:endParaRPr lang="en-ZA" b="1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1154</Words>
  <Application>Microsoft Office PowerPoint</Application>
  <PresentationFormat>On-screen Show (4:3)</PresentationFormat>
  <Paragraphs>539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SALARIES AND WAGES –  WAGES JOURNAL</vt:lpstr>
      <vt:lpstr>SALARIES AND WAGES:  THE DIFFERENCE</vt:lpstr>
      <vt:lpstr>SALARIES &amp; WAGES JOURNALS</vt:lpstr>
      <vt:lpstr>WAGES JOURNAL </vt:lpstr>
      <vt:lpstr>WAGES JOURNAL Eg page 236</vt:lpstr>
      <vt:lpstr>WAGES JOURNAL Eg page 222</vt:lpstr>
      <vt:lpstr>WAGES JOURNAL Eg page 222</vt:lpstr>
      <vt:lpstr>WAGES JOURNAL Eg page 222</vt:lpstr>
      <vt:lpstr>WAGES JOURNAL Eg page 222</vt:lpstr>
      <vt:lpstr>PAYMENTS - CPJ</vt:lpstr>
      <vt:lpstr>PAYMENTS - CPJ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SALARIES AND WAGES –  WAGES JOURNAL</dc:title>
  <dc:creator>Mike &amp; Cheryl</dc:creator>
  <cp:lastModifiedBy>Golightly, Kevin</cp:lastModifiedBy>
  <cp:revision>55</cp:revision>
  <dcterms:created xsi:type="dcterms:W3CDTF">2010-10-02T11:22:21Z</dcterms:created>
  <dcterms:modified xsi:type="dcterms:W3CDTF">2016-07-30T12:21:00Z</dcterms:modified>
</cp:coreProperties>
</file>