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9" r:id="rId5"/>
    <p:sldId id="275" r:id="rId6"/>
    <p:sldId id="276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523EE6D-75C9-4A90-9F84-BD2021A6F1AE}" type="datetimeFigureOut">
              <a:rPr lang="en-US" smtClean="0"/>
              <a:pPr/>
              <a:t>5/13/2013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1790654-CE0F-4B32-9E26-628BC462F118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SALARIES AND WAGES – Wages LEDGERS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Grade 10 Accounting</a:t>
            </a:r>
          </a:p>
          <a:p>
            <a:r>
              <a:rPr lang="en-ZA" dirty="0" smtClean="0"/>
              <a:t>Module 9</a:t>
            </a:r>
          </a:p>
          <a:p>
            <a:r>
              <a:rPr lang="en-ZA" dirty="0" smtClean="0"/>
              <a:t>Lesson 7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94938"/>
          </a:xfrm>
        </p:spPr>
        <p:txBody>
          <a:bodyPr/>
          <a:lstStyle/>
          <a:p>
            <a:r>
              <a:rPr lang="en-ZA" dirty="0" smtClean="0"/>
              <a:t>Posting the Gross Wage, Deductions and Net Wage:</a:t>
            </a:r>
          </a:p>
          <a:p>
            <a:pPr lvl="1"/>
            <a:r>
              <a:rPr lang="en-ZA" dirty="0" smtClean="0"/>
              <a:t>Debit	Wages account with GROSS WAGE</a:t>
            </a:r>
          </a:p>
          <a:p>
            <a:pPr lvl="1"/>
            <a:r>
              <a:rPr lang="en-ZA" dirty="0" smtClean="0"/>
              <a:t>Credit	Creditors for Wages with NET WAGE</a:t>
            </a:r>
          </a:p>
          <a:p>
            <a:pPr lvl="1">
              <a:buNone/>
            </a:pPr>
            <a:r>
              <a:rPr lang="en-ZA" dirty="0" smtClean="0"/>
              <a:t>			SARS – PAYE with Deduction amount</a:t>
            </a:r>
          </a:p>
          <a:p>
            <a:pPr lvl="1">
              <a:buNone/>
            </a:pPr>
            <a:r>
              <a:rPr lang="en-ZA" dirty="0" smtClean="0"/>
              <a:t>			Medical Aid Fund with Deduction amount</a:t>
            </a:r>
          </a:p>
          <a:p>
            <a:pPr lvl="1">
              <a:buNone/>
            </a:pPr>
            <a:r>
              <a:rPr lang="en-ZA" dirty="0" smtClean="0"/>
              <a:t>			Pension Fund with Deduction Amount</a:t>
            </a:r>
          </a:p>
          <a:p>
            <a:pPr lvl="1">
              <a:buNone/>
            </a:pPr>
            <a:r>
              <a:rPr lang="en-ZA" dirty="0" smtClean="0"/>
              <a:t>			UIF with Deduction amount</a:t>
            </a:r>
          </a:p>
          <a:p>
            <a:pPr lvl="1">
              <a:buNone/>
            </a:pPr>
            <a:r>
              <a:rPr lang="en-ZA" dirty="0"/>
              <a:t>	</a:t>
            </a:r>
            <a:r>
              <a:rPr lang="en-ZA" dirty="0" smtClean="0"/>
              <a:t>		Trade Union with Deduction amount	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14282" y="1357298"/>
            <a:ext cx="8443914" cy="4071966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r>
              <a:rPr lang="en-ZA" sz="2200" dirty="0" smtClean="0"/>
              <a:t>The Gross Wage is recorded in the General Ledger as follows:</a:t>
            </a:r>
          </a:p>
          <a:p>
            <a:pPr lvl="1"/>
            <a:r>
              <a:rPr lang="en-ZA" sz="2200" dirty="0" smtClean="0"/>
              <a:t>Dr Wages (Expense account)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4850" y="5500702"/>
          <a:ext cx="8786842" cy="100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47"/>
                <a:gridCol w="1464474"/>
                <a:gridCol w="2928947"/>
                <a:gridCol w="1464474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WAGES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Sundry Accounts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smtClean="0"/>
                        <a:t>4 351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164427" y="760933"/>
          <a:ext cx="8836729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500594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r>
              <a:rPr lang="en-ZA" sz="2200" dirty="0" smtClean="0"/>
              <a:t>The deductions are recorded in the General Ledger as follows:</a:t>
            </a:r>
          </a:p>
          <a:p>
            <a:pPr lvl="1"/>
            <a:r>
              <a:rPr lang="en-ZA" sz="2200" dirty="0" smtClean="0"/>
              <a:t>Cr Medical Aid (Liability)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4282" y="5786454"/>
          <a:ext cx="8786842" cy="10001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8947"/>
                <a:gridCol w="1464474"/>
                <a:gridCol w="2928947"/>
                <a:gridCol w="1464474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XX</a:t>
                      </a:r>
                      <a:r>
                        <a:rPr lang="en-ZA" sz="2200" baseline="0" dirty="0" smtClean="0"/>
                        <a:t> Medical Aid Fund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Wages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426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64427" y="760933"/>
          <a:ext cx="8836729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286280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r>
              <a:rPr lang="en-ZA" sz="2200" dirty="0" smtClean="0"/>
              <a:t>The deductions are recorded in the General Ledger as follows:</a:t>
            </a:r>
          </a:p>
          <a:p>
            <a:pPr lvl="1"/>
            <a:r>
              <a:rPr lang="en-ZA" sz="2200" dirty="0" smtClean="0"/>
              <a:t>Cr SARS – PAYE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879352"/>
              </p:ext>
            </p:extLst>
          </p:nvPr>
        </p:nvGraphicFramePr>
        <p:xfrm>
          <a:off x="214314" y="5572140"/>
          <a:ext cx="8786842" cy="100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47"/>
                <a:gridCol w="1464474"/>
                <a:gridCol w="2928947"/>
                <a:gridCol w="1464474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SARS - PAYE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Wages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553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64427" y="760933"/>
          <a:ext cx="8836729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429156"/>
          </a:xfrm>
        </p:spPr>
        <p:txBody>
          <a:bodyPr>
            <a:normAutofit lnSpcReduction="10000"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r>
              <a:rPr lang="en-ZA" sz="2200" dirty="0" smtClean="0"/>
              <a:t>The deductions are recorded in the General Ledger as follows:</a:t>
            </a:r>
          </a:p>
          <a:p>
            <a:pPr lvl="1"/>
            <a:r>
              <a:rPr lang="en-ZA" sz="2200" dirty="0" smtClean="0"/>
              <a:t>Cr Pension Fund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14314" y="5643578"/>
          <a:ext cx="8786842" cy="100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47"/>
                <a:gridCol w="1464474"/>
                <a:gridCol w="2928947"/>
                <a:gridCol w="1464474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XX Pension Fund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Wages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294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64427" y="760933"/>
          <a:ext cx="8836729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429156"/>
          </a:xfrm>
        </p:spPr>
        <p:txBody>
          <a:bodyPr>
            <a:normAutofit lnSpcReduction="10000"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r>
              <a:rPr lang="en-ZA" sz="2200" dirty="0" smtClean="0"/>
              <a:t>The deductions are recorded in the General Ledger as follows:</a:t>
            </a:r>
          </a:p>
          <a:p>
            <a:pPr lvl="1"/>
            <a:r>
              <a:rPr lang="en-ZA" sz="2200" dirty="0" smtClean="0"/>
              <a:t>Cr UIF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14314" y="5643578"/>
          <a:ext cx="8786842" cy="10001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8947"/>
                <a:gridCol w="1464474"/>
                <a:gridCol w="2928947"/>
                <a:gridCol w="1464474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UIF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Wages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43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64427" y="760933"/>
          <a:ext cx="8836729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429156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endParaRPr lang="en-ZA" sz="2200" dirty="0" smtClean="0"/>
          </a:p>
          <a:p>
            <a:r>
              <a:rPr lang="en-ZA" sz="2200" dirty="0" smtClean="0"/>
              <a:t>The Net Wage is recorded in the General Ledger as follows:</a:t>
            </a:r>
          </a:p>
          <a:p>
            <a:pPr lvl="1"/>
            <a:r>
              <a:rPr lang="en-ZA" sz="2200" dirty="0" smtClean="0"/>
              <a:t>Cr Creditors for Wages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14314" y="5572140"/>
          <a:ext cx="8786842" cy="100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47"/>
                <a:gridCol w="1464474"/>
                <a:gridCol w="2928947"/>
                <a:gridCol w="1464474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Creditors for Wages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Wages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3 035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142844" y="714356"/>
          <a:ext cx="8836729" cy="38110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B </a:t>
                      </a:r>
                      <a:r>
                        <a:rPr lang="en-ZA" dirty="0" err="1" smtClean="0"/>
                        <a:t>Oelefse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1 425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491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934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398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V Shuttle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1 650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96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aseline="0" dirty="0" smtClean="0"/>
                        <a:t>1 115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120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404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K </a:t>
                      </a:r>
                      <a:r>
                        <a:rPr lang="en-ZA" dirty="0" err="1" smtClean="0"/>
                        <a:t>Mabuza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253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T </a:t>
                      </a:r>
                      <a:r>
                        <a:rPr lang="en-ZA" dirty="0" err="1" smtClean="0"/>
                        <a:t>Theron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50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144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486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251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94938"/>
          </a:xfrm>
        </p:spPr>
        <p:txBody>
          <a:bodyPr/>
          <a:lstStyle/>
          <a:p>
            <a:r>
              <a:rPr lang="en-ZA" dirty="0" smtClean="0"/>
              <a:t>Posting the Employers Contributions</a:t>
            </a:r>
          </a:p>
          <a:p>
            <a:pPr lvl="1"/>
            <a:r>
              <a:rPr lang="en-ZA" dirty="0" smtClean="0"/>
              <a:t>Debit	The Contribution account which is an 			expense account</a:t>
            </a:r>
          </a:p>
          <a:p>
            <a:pPr lvl="1"/>
            <a:r>
              <a:rPr lang="en-ZA" dirty="0" smtClean="0"/>
              <a:t>Credit	The Fund account which is a Liability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2844" y="1357298"/>
            <a:ext cx="8858280" cy="3357586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sz="2200" dirty="0" smtClean="0"/>
              <a:t>The contributions are recorded in the General Ledger as follows:</a:t>
            </a:r>
          </a:p>
          <a:p>
            <a:pPr lvl="1"/>
            <a:r>
              <a:rPr lang="en-ZA" sz="2200" dirty="0" smtClean="0"/>
              <a:t>Dr Skills Levy Contribution (expense)</a:t>
            </a:r>
          </a:p>
          <a:p>
            <a:pPr lvl="1"/>
            <a:r>
              <a:rPr lang="en-ZA" sz="2200" dirty="0" smtClean="0"/>
              <a:t>Cr Skills Development Fund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14282" y="4643446"/>
          <a:ext cx="8786842" cy="100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47"/>
                <a:gridCol w="1464474"/>
                <a:gridCol w="3107569"/>
                <a:gridCol w="1285852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Skills Development Fund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Skills Levy Contribution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43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4282" y="5786454"/>
          <a:ext cx="8786842" cy="100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834"/>
                <a:gridCol w="1321587"/>
                <a:gridCol w="3107569"/>
                <a:gridCol w="1285852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Skills Levy Contribution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Skills Development Fund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43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64427" y="1000108"/>
          <a:ext cx="8836729" cy="19902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071546"/>
            <a:ext cx="8858280" cy="3357586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sz="2200" dirty="0" smtClean="0"/>
              <a:t>The contributions are recorded in the General Ledger as follows:</a:t>
            </a:r>
          </a:p>
          <a:p>
            <a:pPr lvl="1"/>
            <a:r>
              <a:rPr lang="en-ZA" sz="2200" dirty="0" smtClean="0"/>
              <a:t>Dr Medical Aid Contribution (expense)</a:t>
            </a:r>
          </a:p>
          <a:p>
            <a:pPr lvl="1"/>
            <a:r>
              <a:rPr lang="en-ZA" sz="2200" dirty="0" smtClean="0"/>
              <a:t>Cr Medical Aid Fund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2844" y="4357694"/>
          <a:ext cx="8929718" cy="128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6572"/>
                <a:gridCol w="1488287"/>
                <a:gridCol w="3158099"/>
                <a:gridCol w="1306760"/>
              </a:tblGrid>
              <a:tr h="419202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XX Medical Aid Fund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76041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Wages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426</a:t>
                      </a:r>
                      <a:endParaRPr lang="en-ZA" sz="2200" dirty="0"/>
                    </a:p>
                  </a:txBody>
                  <a:tcPr/>
                </a:tc>
              </a:tr>
              <a:tr h="419202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dirty="0" smtClean="0"/>
                        <a:t>Medical</a:t>
                      </a:r>
                      <a:r>
                        <a:rPr lang="en-ZA" sz="2000" baseline="0" dirty="0" smtClean="0"/>
                        <a:t> Aid</a:t>
                      </a:r>
                      <a:r>
                        <a:rPr lang="en-ZA" sz="2000" dirty="0" smtClean="0"/>
                        <a:t> 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852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4282" y="5786454"/>
          <a:ext cx="8786842" cy="10001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71834"/>
                <a:gridCol w="1321587"/>
                <a:gridCol w="3107569"/>
                <a:gridCol w="1285852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Medical Aid Contribution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Medical Aid Fund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852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Content Placeholder 3"/>
          <p:cNvGraphicFramePr>
            <a:graphicFrameLocks/>
          </p:cNvGraphicFramePr>
          <p:nvPr/>
        </p:nvGraphicFramePr>
        <p:xfrm>
          <a:off x="164427" y="1000108"/>
          <a:ext cx="8836729" cy="19902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071546"/>
            <a:ext cx="8858280" cy="3357586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sz="2200" dirty="0" smtClean="0"/>
              <a:t>The contributions are recorded in the General Ledger as follows:</a:t>
            </a:r>
          </a:p>
          <a:p>
            <a:pPr lvl="1"/>
            <a:r>
              <a:rPr lang="en-ZA" sz="2200" dirty="0" smtClean="0"/>
              <a:t>Dr Pension Contribution (expense)</a:t>
            </a:r>
          </a:p>
          <a:p>
            <a:pPr lvl="1"/>
            <a:r>
              <a:rPr lang="en-ZA" sz="2200" dirty="0" smtClean="0"/>
              <a:t>Cr Pension Fund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2844" y="4357694"/>
          <a:ext cx="8929718" cy="128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76572"/>
                <a:gridCol w="1488287"/>
                <a:gridCol w="3158099"/>
                <a:gridCol w="1306760"/>
              </a:tblGrid>
              <a:tr h="419202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XX Pension Fund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76041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Wages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294</a:t>
                      </a:r>
                      <a:endParaRPr lang="en-ZA" sz="2200" dirty="0"/>
                    </a:p>
                  </a:txBody>
                  <a:tcPr/>
                </a:tc>
              </a:tr>
              <a:tr h="419202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dirty="0" smtClean="0"/>
                        <a:t>Pension 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368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4282" y="5786454"/>
          <a:ext cx="8786842" cy="10001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71834"/>
                <a:gridCol w="1321587"/>
                <a:gridCol w="3107569"/>
                <a:gridCol w="1285852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Pension Contribution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Pension Fund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368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64427" y="1000108"/>
          <a:ext cx="8836729" cy="19902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071546"/>
            <a:ext cx="8858280" cy="3357586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sz="2200" dirty="0" smtClean="0"/>
              <a:t>The contributions are recorded in the General Ledger as follows:</a:t>
            </a:r>
          </a:p>
          <a:p>
            <a:pPr lvl="1"/>
            <a:r>
              <a:rPr lang="en-ZA" sz="2200" dirty="0" smtClean="0"/>
              <a:t>Dr Unemployment Insurance Contribution (expense)</a:t>
            </a:r>
          </a:p>
          <a:p>
            <a:pPr lvl="1"/>
            <a:r>
              <a:rPr lang="en-ZA" sz="2200" dirty="0" smtClean="0"/>
              <a:t>Cr Unemployment Insurance Fund (Liability)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2845" y="4357695"/>
          <a:ext cx="8786873" cy="135797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56126"/>
                <a:gridCol w="1387277"/>
                <a:gridCol w="3643338"/>
                <a:gridCol w="1000132"/>
              </a:tblGrid>
              <a:tr h="390673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Unemployment Insurance Fund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90673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dirty="0" smtClean="0"/>
                        <a:t>Wages</a:t>
                      </a:r>
                      <a:endParaRPr lang="en-Z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dirty="0" smtClean="0"/>
                        <a:t>43</a:t>
                      </a:r>
                      <a:endParaRPr lang="en-ZA" sz="1800" dirty="0"/>
                    </a:p>
                  </a:txBody>
                  <a:tcPr/>
                </a:tc>
              </a:tr>
              <a:tr h="504539"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 smtClean="0"/>
                        <a:t>Unemployment</a:t>
                      </a:r>
                      <a:r>
                        <a:rPr lang="en-ZA" sz="1800" baseline="0" dirty="0" smtClean="0"/>
                        <a:t> Insurance </a:t>
                      </a:r>
                      <a:r>
                        <a:rPr lang="en-ZA" sz="1800" dirty="0" smtClean="0"/>
                        <a:t>Cont.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dirty="0" smtClean="0"/>
                        <a:t>43</a:t>
                      </a:r>
                      <a:endParaRPr lang="en-ZA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2844" y="5786454"/>
          <a:ext cx="8786842" cy="100013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71834"/>
                <a:gridCol w="1321587"/>
                <a:gridCol w="3107569"/>
                <a:gridCol w="1285852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Unemployment Insurance Contribution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UIF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43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64427" y="1000108"/>
          <a:ext cx="8836729" cy="19902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79014"/>
                <a:gridCol w="742439"/>
                <a:gridCol w="574164"/>
                <a:gridCol w="722754"/>
                <a:gridCol w="574164"/>
                <a:gridCol w="458277"/>
                <a:gridCol w="742439"/>
                <a:gridCol w="742439"/>
                <a:gridCol w="458277"/>
                <a:gridCol w="722754"/>
                <a:gridCol w="574164"/>
                <a:gridCol w="458277"/>
                <a:gridCol w="787567"/>
              </a:tblGrid>
              <a:tr h="463490"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Name</a:t>
                      </a:r>
                    </a:p>
                  </a:txBody>
                  <a:tcPr marL="87057" marR="87057"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Gross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Deductions</a:t>
                      </a:r>
                      <a:r>
                        <a:rPr lang="en-ZA" baseline="0" dirty="0" smtClean="0"/>
                        <a:t> (Employee)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en-ZA" dirty="0" smtClean="0"/>
                        <a:t>Net wage</a:t>
                      </a:r>
                      <a:endParaRPr lang="en-ZA" dirty="0"/>
                    </a:p>
                  </a:txBody>
                  <a:tcPr marL="87057" marR="87057" vert="vert2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Contributions (Employer)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vert="vert270"/>
                </a:tc>
              </a:tr>
              <a:tr h="10715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PAYE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Skills Levy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Medical Aid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Pension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UIF</a:t>
                      </a:r>
                      <a:endParaRPr lang="en-ZA" dirty="0"/>
                    </a:p>
                  </a:txBody>
                  <a:tcPr marL="87057" marR="87057" vert="vert270"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TOTAL</a:t>
                      </a:r>
                      <a:endParaRPr lang="en-ZA" dirty="0"/>
                    </a:p>
                  </a:txBody>
                  <a:tcPr marL="87057" marR="87057" vert="vert270"/>
                </a:tc>
              </a:tr>
              <a:tr h="455203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4 351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553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426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294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1 316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3 035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852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368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43</a:t>
                      </a:r>
                      <a:endParaRPr lang="en-ZA" dirty="0"/>
                    </a:p>
                  </a:txBody>
                  <a:tcPr marL="87057" marR="8705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1 306</a:t>
                      </a:r>
                      <a:endParaRPr lang="en-ZA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94938"/>
          </a:xfrm>
        </p:spPr>
        <p:txBody>
          <a:bodyPr/>
          <a:lstStyle/>
          <a:p>
            <a:r>
              <a:rPr lang="en-ZA" dirty="0" smtClean="0"/>
              <a:t>Posting the payments from the CPJ</a:t>
            </a:r>
          </a:p>
          <a:p>
            <a:pPr lvl="1"/>
            <a:r>
              <a:rPr lang="en-ZA" dirty="0" smtClean="0"/>
              <a:t>Debit	all wage accounts</a:t>
            </a:r>
          </a:p>
          <a:p>
            <a:pPr lvl="1"/>
            <a:r>
              <a:rPr lang="en-ZA" dirty="0" smtClean="0"/>
              <a:t>Credit	Bank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/>
          <a:lstStyle/>
          <a:p>
            <a:r>
              <a:rPr lang="en-ZA" dirty="0" smtClean="0"/>
              <a:t>POSTING TO THE LEDGER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3357586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 smtClean="0"/>
          </a:p>
          <a:p>
            <a:pPr>
              <a:buNone/>
            </a:pPr>
            <a:endParaRPr lang="en-ZA" dirty="0" smtClean="0"/>
          </a:p>
          <a:p>
            <a:r>
              <a:rPr lang="en-ZA" sz="2200" dirty="0" smtClean="0"/>
              <a:t>The payments are recorded in the General Ledger as follows:</a:t>
            </a:r>
          </a:p>
          <a:p>
            <a:pPr lvl="1"/>
            <a:r>
              <a:rPr lang="en-ZA" sz="2200" dirty="0" smtClean="0"/>
              <a:t>Dr Creditors for Wages (Liability)</a:t>
            </a:r>
          </a:p>
          <a:p>
            <a:pPr lvl="1"/>
            <a:r>
              <a:rPr lang="en-ZA" sz="2200" dirty="0" smtClean="0"/>
              <a:t>Cr Bank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2844" y="5000636"/>
          <a:ext cx="8786842" cy="100013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28947"/>
                <a:gridCol w="1464474"/>
                <a:gridCol w="2928947"/>
                <a:gridCol w="1464474"/>
              </a:tblGrid>
              <a:tr h="500066">
                <a:tc gridSpan="4"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Creditors for Wages</a:t>
                      </a:r>
                      <a:endParaRPr lang="en-ZA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Bank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3 035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Wages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3 035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214282" y="857232"/>
          <a:ext cx="8613610" cy="1981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36102"/>
                <a:gridCol w="448752"/>
                <a:gridCol w="1736849"/>
                <a:gridCol w="331277"/>
                <a:gridCol w="887811"/>
                <a:gridCol w="1229547"/>
                <a:gridCol w="857256"/>
                <a:gridCol w="1000132"/>
                <a:gridCol w="1285884"/>
              </a:tblGrid>
              <a:tr h="357189"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Doc</a:t>
                      </a:r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</a:t>
                      </a:r>
                      <a:endParaRPr lang="en-ZA" b="1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Details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F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Bank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Creditors for wages</a:t>
                      </a:r>
                      <a:endParaRPr lang="en-ZA" dirty="0"/>
                    </a:p>
                  </a:txBody>
                  <a:tcPr marL="87057" marR="87057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ZA" dirty="0"/>
                    </a:p>
                  </a:txBody>
                  <a:tcPr marL="87057" marR="8705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Sundry Accounts</a:t>
                      </a:r>
                      <a:endParaRPr lang="en-ZA" dirty="0"/>
                    </a:p>
                  </a:txBody>
                  <a:tcPr marL="87057" marR="87057" anchor="ctr"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vert="vert270"/>
                </a:tc>
              </a:tr>
              <a:tr h="37154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Amount</a:t>
                      </a:r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Details</a:t>
                      </a:r>
                      <a:endParaRPr lang="en-ZA" dirty="0"/>
                    </a:p>
                  </a:txBody>
                  <a:tcPr marL="87057" marR="87057" anchor="ctr"/>
                </a:tc>
              </a:tr>
              <a:tr h="424492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C2 – C4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31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Sundry Employees</a:t>
                      </a:r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r>
                        <a:rPr lang="en-ZA" sz="2000" b="1" dirty="0" smtClean="0"/>
                        <a:t>3</a:t>
                      </a:r>
                      <a:r>
                        <a:rPr lang="en-ZA" sz="2000" b="1" baseline="0" dirty="0" smtClean="0"/>
                        <a:t> 035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b="1" dirty="0" smtClean="0"/>
                        <a:t>3 035</a:t>
                      </a:r>
                      <a:endParaRPr lang="en-ZA" sz="2000" b="1" dirty="0"/>
                    </a:p>
                  </a:txBody>
                  <a:tcPr marL="87057" marR="87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</a:tr>
              <a:tr h="390041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 marL="87057" marR="87057" anchor="ctr"/>
                </a:tc>
                <a:tc>
                  <a:txBody>
                    <a:bodyPr/>
                    <a:lstStyle/>
                    <a:p>
                      <a:endParaRPr lang="en-ZA" sz="2000" dirty="0"/>
                    </a:p>
                  </a:txBody>
                  <a:tcPr marL="87057" marR="87057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104</TotalTime>
  <Words>1209</Words>
  <Application>Microsoft Office PowerPoint</Application>
  <PresentationFormat>On-screen Show (4:3)</PresentationFormat>
  <Paragraphs>772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Apex</vt:lpstr>
      <vt:lpstr>SALARIES AND WAGES – Wages LEDGERS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  <vt:lpstr>POSTING TO THE LEDGER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SALARIES AND WAGES - LEDGERS</dc:title>
  <dc:creator>Mike &amp; Cheryl</dc:creator>
  <cp:lastModifiedBy>Janice Galloway</cp:lastModifiedBy>
  <cp:revision>60</cp:revision>
  <dcterms:created xsi:type="dcterms:W3CDTF">2010-09-11T14:29:25Z</dcterms:created>
  <dcterms:modified xsi:type="dcterms:W3CDTF">2013-05-13T07:20:33Z</dcterms:modified>
</cp:coreProperties>
</file>