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69" r:id="rId4"/>
    <p:sldId id="270" r:id="rId5"/>
    <p:sldId id="272" r:id="rId6"/>
    <p:sldId id="273" r:id="rId7"/>
    <p:sldId id="257" r:id="rId8"/>
    <p:sldId id="258" r:id="rId9"/>
    <p:sldId id="259" r:id="rId10"/>
    <p:sldId id="260" r:id="rId11"/>
    <p:sldId id="274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00FFFF"/>
    <a:srgbClr val="FF66FF"/>
    <a:srgbClr val="0000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579DF-2C8A-F774-7C4E-BCFD73C19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CBD8B-61CA-4980-86A8-4D78275D2647}" type="datetimeFigureOut">
              <a:rPr lang="en-US"/>
              <a:pPr>
                <a:defRPr/>
              </a:pPr>
              <a:t>4/2/2024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77907-222A-F427-4B40-9C0AE9C5A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A1F20-0DC6-7BDD-08F8-CCDDBEB0A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E92734-37C0-40AD-8D52-8B90E467A070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772336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B6EA7-6202-B104-CC08-D3F44AF3E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CBB0B2-80DC-4433-95F1-23725F524942}" type="datetimeFigureOut">
              <a:rPr lang="en-US"/>
              <a:pPr>
                <a:defRPr/>
              </a:pPr>
              <a:t>4/2/2024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BA2505-FDE5-0C5C-1882-39DFA1318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B63E5-A8F6-566D-299D-9115508B0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8804E6-41D4-4EA5-884C-CF2DAD3E7235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524842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7914B-0DAB-310B-5D93-310B63DBB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6DC03-8A5D-4585-9BD8-57D658561311}" type="datetimeFigureOut">
              <a:rPr lang="en-US"/>
              <a:pPr>
                <a:defRPr/>
              </a:pPr>
              <a:t>4/2/2024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28DB6-549E-C514-BD2E-8D837F41A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F596B-E212-13A9-0B00-370E6872B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F33466-4ED5-4092-A8CD-224FA972F813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496398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35A7BC2-1607-32FD-2631-00AC56C91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F1740-9C5F-4EE8-87A6-19501F28C358}" type="datetimeFigureOut">
              <a:rPr lang="en-US"/>
              <a:pPr>
                <a:defRPr/>
              </a:pPr>
              <a:t>4/2/2024</a:t>
            </a:fld>
            <a:endParaRPr lang="en-ZA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83FBE2-CD52-C0E1-4CBE-2412D6EA0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1AF6F87-A3AD-5BB3-AD5B-9BFFEB220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6F5A41-0354-4185-957E-BCCF0F28DC86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112340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669D72A-FB3D-08E2-EE35-BF169D397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1FCC4C-1279-4B6A-A376-BC972370842D}" type="datetimeFigureOut">
              <a:rPr lang="en-US"/>
              <a:pPr>
                <a:defRPr/>
              </a:pPr>
              <a:t>4/2/2024</a:t>
            </a:fld>
            <a:endParaRPr lang="en-ZA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5568A17-A05B-B994-076C-9DF5EF589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6F57061-A06D-EF52-7EF7-DD1E5900B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66EF1B-34B0-4A96-A11E-3D5BAE98D78D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420705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3B9E1FD-CA48-119F-28FC-5B1FC87DC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FB16B-88A7-4E88-A585-37C27A77AFEE}" type="datetimeFigureOut">
              <a:rPr lang="en-US"/>
              <a:pPr>
                <a:defRPr/>
              </a:pPr>
              <a:t>4/2/2024</a:t>
            </a:fld>
            <a:endParaRPr lang="en-ZA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63751C-828C-20AF-1FC0-84C0E13C2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414EBA8-F6E1-B9A5-D259-2C801DCB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6AA739-F20C-446A-BE87-37C62ACFD89B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138458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4D2D66B-C157-136B-E9EF-2D17F4226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B95EE-56BA-4E77-AB99-5C3257415221}" type="datetimeFigureOut">
              <a:rPr lang="en-US"/>
              <a:pPr>
                <a:defRPr/>
              </a:pPr>
              <a:t>4/2/2024</a:t>
            </a:fld>
            <a:endParaRPr lang="en-ZA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C19276C-0422-459C-DA1D-043CC9909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2804151-DAAE-42A5-7958-F3ABDA599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FFA0C3-EF91-4998-8452-44F4ED3B5D59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912646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962B739-A37C-A8DD-B615-2358E810F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12276-05E2-4B45-B4D3-9987F514F967}" type="datetimeFigureOut">
              <a:rPr lang="en-US"/>
              <a:pPr>
                <a:defRPr/>
              </a:pPr>
              <a:t>4/2/2024</a:t>
            </a:fld>
            <a:endParaRPr lang="en-ZA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366DD32-8682-E2ED-ABB1-77484C7AE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810A9BF-AD36-B0C7-6653-17BFC95CB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45E2C6-FC6E-4B80-8264-AC45EF7F2344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985050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4758BDB-AD14-9C3F-A521-EDA44138D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182DD-A741-4284-99D9-4CA446A39AB8}" type="datetimeFigureOut">
              <a:rPr lang="en-US"/>
              <a:pPr>
                <a:defRPr/>
              </a:pPr>
              <a:t>4/2/2024</a:t>
            </a:fld>
            <a:endParaRPr lang="en-ZA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8C667E3-8C1F-FBE1-F66F-21789ED64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CB8EE40-27CE-3188-B088-808238F86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C059FD-78F1-48B3-A472-C64CB4AD517C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406376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D8D81A-E893-7468-2E1A-F3BB23436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352B3-DA3B-4C45-8E4C-32C91A5F32FF}" type="datetimeFigureOut">
              <a:rPr lang="en-US"/>
              <a:pPr>
                <a:defRPr/>
              </a:pPr>
              <a:t>4/2/2024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01846-1240-8D5F-D456-A197E9AD5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D53C2-37DF-7BBD-3D08-44D8B5E85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722350-7D91-448A-BA9B-9491644C63F1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4132055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6BD813-9B2C-9BA7-A607-C326FB5A6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67A0-E19D-4781-9F30-4F179B0F40FD}" type="datetimeFigureOut">
              <a:rPr lang="en-US"/>
              <a:pPr>
                <a:defRPr/>
              </a:pPr>
              <a:t>4/2/2024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20B6A-3C53-D012-8158-8326AC04F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1AF23E-B74E-5B92-E753-F6C62379D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3FC678-0CB8-4503-815F-61FD23C8C27A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705325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26A217F-0EA6-E081-DEC7-9A3FA92E367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ZA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E2F160C-743B-700F-EF02-2C6FBDEEC5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ZA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30EC7-FC35-1E5B-9C60-01B87373B2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FE098CE-B5A8-4C00-82B9-B517B337A70E}" type="datetimeFigureOut">
              <a:rPr lang="en-US"/>
              <a:pPr>
                <a:defRPr/>
              </a:pPr>
              <a:t>4/2/2024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8FD059-1682-75F5-1C6B-029F1CDADF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3E2EC-A137-E6B4-D380-B6DB34EA15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5D8A15FF-EB80-4772-BCB0-DF300C704079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C:\Users\stegmannw\AppData\Local\Microsoft\Windows\Temporary Internet Files\Content.IE5\AB5RODLU\MCj04403800000[1].png">
            <a:extLst>
              <a:ext uri="{FF2B5EF4-FFF2-40B4-BE49-F238E27FC236}">
                <a16:creationId xmlns:a16="http://schemas.microsoft.com/office/drawing/2014/main" id="{77884070-8CA6-3D10-2FE1-924C0177F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571625"/>
            <a:ext cx="5857875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itle 1">
            <a:extLst>
              <a:ext uri="{FF2B5EF4-FFF2-40B4-BE49-F238E27FC236}">
                <a16:creationId xmlns:a16="http://schemas.microsoft.com/office/drawing/2014/main" id="{ADD7DFE3-E9E3-32CE-4DB7-F043AE8BEE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357188"/>
            <a:ext cx="7772400" cy="1285875"/>
          </a:xfrm>
        </p:spPr>
        <p:txBody>
          <a:bodyPr/>
          <a:lstStyle/>
          <a:p>
            <a:pPr eaLnBrk="1" hangingPunct="1"/>
            <a:r>
              <a:rPr lang="en-ZA" altLang="en-US" sz="8800"/>
              <a:t>ACCOUNTING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7C1B41-81D6-95B0-672B-2A4DBF44A7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5214938"/>
            <a:ext cx="6400800" cy="164306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sz="4000" dirty="0">
                <a:solidFill>
                  <a:schemeClr val="accent6">
                    <a:lumMod val="75000"/>
                  </a:schemeClr>
                </a:solidFill>
              </a:rPr>
              <a:t>Grade 10  MODULE 3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ZA" sz="4000" dirty="0">
                <a:solidFill>
                  <a:schemeClr val="accent6">
                    <a:lumMod val="75000"/>
                  </a:schemeClr>
                </a:solidFill>
              </a:rPr>
              <a:t>LESSON 4 &amp; 5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1B001BE5-EF98-7867-766D-3BBF0A71A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9600" dirty="0"/>
              <a:t>EFT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FAF2E-228C-AAE9-F3CD-3E9821D2F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125" y="1700213"/>
            <a:ext cx="4619625" cy="4525962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To make </a:t>
            </a:r>
          </a:p>
          <a:p>
            <a:pPr>
              <a:defRPr/>
            </a:pPr>
            <a:endParaRPr lang="en-US" altLang="en-US" dirty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en-US" dirty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Instruction </a:t>
            </a:r>
            <a:r>
              <a:rPr lang="en-US" altLang="en-US" b="1" dirty="0"/>
              <a:t>from an accountholder </a:t>
            </a:r>
            <a:r>
              <a:rPr lang="en-US" altLang="en-US" dirty="0"/>
              <a:t>to their bank to </a:t>
            </a:r>
            <a:r>
              <a:rPr lang="en-US" altLang="en-US" b="1" dirty="0"/>
              <a:t>make payment on their behalf </a:t>
            </a:r>
            <a:r>
              <a:rPr lang="en-US" altLang="en-US" dirty="0"/>
              <a:t>to a third party.</a:t>
            </a:r>
          </a:p>
        </p:txBody>
      </p:sp>
      <p:pic>
        <p:nvPicPr>
          <p:cNvPr id="3076" name="Picture 2" descr="C:\Users\wstegmann\AppData\Local\Microsoft\Windows\Temporary Internet Files\Content.IE5\5MPBO0R1\MC900157005[1].wmf">
            <a:extLst>
              <a:ext uri="{FF2B5EF4-FFF2-40B4-BE49-F238E27FC236}">
                <a16:creationId xmlns:a16="http://schemas.microsoft.com/office/drawing/2014/main" id="{E468D09E-7985-04DF-D8E9-47BD4B9FE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800" y="2287588"/>
            <a:ext cx="2668588" cy="278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own Arrow 1">
            <a:extLst>
              <a:ext uri="{FF2B5EF4-FFF2-40B4-BE49-F238E27FC236}">
                <a16:creationId xmlns:a16="http://schemas.microsoft.com/office/drawing/2014/main" id="{97D91945-53A8-F8FB-D936-605113F8CA00}"/>
              </a:ext>
            </a:extLst>
          </p:cNvPr>
          <p:cNvSpPr/>
          <p:nvPr/>
        </p:nvSpPr>
        <p:spPr>
          <a:xfrm rot="18741555">
            <a:off x="2953544" y="1547019"/>
            <a:ext cx="2224087" cy="24479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ZA" dirty="0"/>
              <a:t>PAYMENT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53C24C19-45BC-9B6A-61F0-ABF416B54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5" y="1"/>
            <a:ext cx="8750746" cy="692696"/>
          </a:xfrm>
        </p:spPr>
        <p:txBody>
          <a:bodyPr/>
          <a:lstStyle/>
          <a:p>
            <a:pPr eaLnBrk="1" hangingPunct="1"/>
            <a:r>
              <a:rPr lang="en-ZA" altLang="en-US" dirty="0">
                <a:highlight>
                  <a:srgbClr val="00FFFF"/>
                </a:highlight>
              </a:rPr>
              <a:t>INTERNET</a:t>
            </a:r>
            <a:r>
              <a:rPr lang="en-ZA" altLang="en-US" sz="7000" dirty="0">
                <a:highlight>
                  <a:srgbClr val="FFFF00"/>
                </a:highlight>
              </a:rPr>
              <a:t> </a:t>
            </a:r>
            <a:r>
              <a:rPr lang="en-ZA" altLang="en-US" dirty="0">
                <a:highlight>
                  <a:srgbClr val="FFFF00"/>
                </a:highlight>
              </a:rPr>
              <a:t>BANKING</a:t>
            </a:r>
            <a:r>
              <a:rPr lang="en-ZA" altLang="en-US" sz="7000" dirty="0">
                <a:highlight>
                  <a:srgbClr val="FFFF00"/>
                </a:highlight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4AB69-7428-C5F2-E3A5-1230510D687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23850" y="836613"/>
            <a:ext cx="9001125" cy="5643562"/>
          </a:xfrm>
        </p:spPr>
        <p:txBody>
          <a:bodyPr/>
          <a:lstStyle/>
          <a:p>
            <a:pPr eaLnBrk="1" hangingPunct="1">
              <a:defRPr/>
            </a:pPr>
            <a:r>
              <a:rPr lang="en-ZA" altLang="en-US" sz="2400" b="1" i="1" dirty="0">
                <a:highlight>
                  <a:srgbClr val="00FFFF"/>
                </a:highlight>
              </a:rPr>
              <a:t>Normal method of payment</a:t>
            </a:r>
          </a:p>
          <a:p>
            <a:pPr eaLnBrk="1" hangingPunct="1">
              <a:defRPr/>
            </a:pPr>
            <a:r>
              <a:rPr lang="en-ZA" altLang="en-US" sz="2400" b="1" i="1" dirty="0">
                <a:highlight>
                  <a:srgbClr val="00FFFF"/>
                </a:highlight>
              </a:rPr>
              <a:t>Convenience -24/7</a:t>
            </a:r>
          </a:p>
          <a:p>
            <a:pPr eaLnBrk="1" hangingPunct="1">
              <a:defRPr/>
            </a:pPr>
            <a:endParaRPr lang="en-ZA" altLang="en-US" sz="2400" b="1" i="1" dirty="0"/>
          </a:p>
          <a:p>
            <a:pPr eaLnBrk="1" hangingPunct="1">
              <a:defRPr/>
            </a:pPr>
            <a:r>
              <a:rPr lang="en-ZA" altLang="en-US" sz="2400" b="1" i="1" dirty="0">
                <a:highlight>
                  <a:srgbClr val="00FFFF"/>
                </a:highlight>
              </a:rPr>
              <a:t>What services are available online?</a:t>
            </a:r>
          </a:p>
          <a:p>
            <a:pPr lvl="1" eaLnBrk="1" hangingPunct="1">
              <a:defRPr/>
            </a:pPr>
            <a:r>
              <a:rPr lang="en-ZA" altLang="en-US" sz="2400" b="1" dirty="0">
                <a:solidFill>
                  <a:srgbClr val="FF66FF"/>
                </a:solidFill>
                <a:highlight>
                  <a:srgbClr val="000080"/>
                </a:highlight>
              </a:rPr>
              <a:t>Check account balances </a:t>
            </a:r>
          </a:p>
          <a:p>
            <a:pPr lvl="1" eaLnBrk="1" hangingPunct="1">
              <a:defRPr/>
            </a:pPr>
            <a:r>
              <a:rPr lang="en-ZA" altLang="en-US" sz="2400" b="1" dirty="0">
                <a:solidFill>
                  <a:srgbClr val="FF66FF"/>
                </a:solidFill>
                <a:highlight>
                  <a:srgbClr val="000080"/>
                </a:highlight>
              </a:rPr>
              <a:t>Download statements </a:t>
            </a:r>
          </a:p>
          <a:p>
            <a:pPr lvl="1" eaLnBrk="1" hangingPunct="1">
              <a:defRPr/>
            </a:pPr>
            <a:r>
              <a:rPr lang="en-ZA" altLang="en-US" sz="2400" b="1" dirty="0">
                <a:solidFill>
                  <a:srgbClr val="FF66FF"/>
                </a:solidFill>
                <a:highlight>
                  <a:srgbClr val="000080"/>
                </a:highlight>
              </a:rPr>
              <a:t>Funds can be transferred between linked accounts</a:t>
            </a:r>
          </a:p>
          <a:p>
            <a:pPr lvl="1" eaLnBrk="1" hangingPunct="1">
              <a:defRPr/>
            </a:pPr>
            <a:r>
              <a:rPr lang="en-ZA" altLang="en-US" sz="2400" b="1" dirty="0">
                <a:solidFill>
                  <a:srgbClr val="FF66FF"/>
                </a:solidFill>
                <a:highlight>
                  <a:srgbClr val="000080"/>
                </a:highlight>
              </a:rPr>
              <a:t>Traders can pay their regular creditors/suppliers electronically,</a:t>
            </a:r>
          </a:p>
          <a:p>
            <a:pPr lvl="2" eaLnBrk="1" hangingPunct="1">
              <a:defRPr/>
            </a:pPr>
            <a:r>
              <a:rPr lang="en-ZA" altLang="en-US" b="1" dirty="0">
                <a:solidFill>
                  <a:srgbClr val="FF66FF"/>
                </a:solidFill>
                <a:highlight>
                  <a:srgbClr val="000080"/>
                </a:highlight>
              </a:rPr>
              <a:t>Once off payments are also possible</a:t>
            </a:r>
          </a:p>
          <a:p>
            <a:pPr lvl="1" eaLnBrk="1" hangingPunct="1">
              <a:defRPr/>
            </a:pPr>
            <a:r>
              <a:rPr lang="en-ZA" altLang="en-US" sz="2400" b="1" dirty="0">
                <a:solidFill>
                  <a:srgbClr val="FF66FF"/>
                </a:solidFill>
                <a:highlight>
                  <a:srgbClr val="000080"/>
                </a:highlight>
              </a:rPr>
              <a:t>Can have an option to ‘pay now’ or ‘pay later’</a:t>
            </a:r>
          </a:p>
          <a:p>
            <a:pPr lvl="1" eaLnBrk="1" hangingPunct="1">
              <a:defRPr/>
            </a:pPr>
            <a:r>
              <a:rPr lang="en-ZA" altLang="en-US" sz="2400" b="1" dirty="0">
                <a:solidFill>
                  <a:srgbClr val="FF66FF"/>
                </a:solidFill>
                <a:highlight>
                  <a:srgbClr val="000080"/>
                </a:highlight>
              </a:rPr>
              <a:t>Monthly bills can be paid electronically (e.g. Utility bill, Insurance </a:t>
            </a:r>
            <a:r>
              <a:rPr lang="en-ZA" altLang="en-US" sz="2400" b="1" dirty="0" err="1">
                <a:solidFill>
                  <a:srgbClr val="FF66FF"/>
                </a:solidFill>
                <a:highlight>
                  <a:srgbClr val="000080"/>
                </a:highlight>
              </a:rPr>
              <a:t>etc</a:t>
            </a:r>
            <a:r>
              <a:rPr lang="en-ZA" altLang="en-US" sz="2400" b="1" dirty="0">
                <a:solidFill>
                  <a:srgbClr val="FF66FF"/>
                </a:solidFill>
                <a:highlight>
                  <a:srgbClr val="000080"/>
                </a:highlight>
              </a:rPr>
              <a:t>)</a:t>
            </a:r>
          </a:p>
          <a:p>
            <a:pPr lvl="1" eaLnBrk="1" hangingPunct="1">
              <a:defRPr/>
            </a:pPr>
            <a:r>
              <a:rPr lang="en-ZA" altLang="en-US" sz="2400" b="1" dirty="0">
                <a:solidFill>
                  <a:srgbClr val="FF66FF"/>
                </a:solidFill>
                <a:highlight>
                  <a:srgbClr val="000080"/>
                </a:highlight>
              </a:rPr>
              <a:t>Wages &amp; Salaries of staff can be paid electronically</a:t>
            </a:r>
          </a:p>
          <a:p>
            <a:pPr marL="457200" lvl="1" indent="0" eaLnBrk="1" hangingPunct="1">
              <a:buFont typeface="Arial" panose="020B0604020202020204" pitchFamily="34" charset="0"/>
              <a:buNone/>
              <a:defRPr/>
            </a:pPr>
            <a:endParaRPr lang="en-ZA" altLang="en-US" dirty="0"/>
          </a:p>
        </p:txBody>
      </p:sp>
      <p:pic>
        <p:nvPicPr>
          <p:cNvPr id="21506" name="Picture 2" descr="C:\Program Files\Microsoft Office\MEDIA\CAGCAT10\j0300520.gif">
            <a:extLst>
              <a:ext uri="{FF2B5EF4-FFF2-40B4-BE49-F238E27FC236}">
                <a16:creationId xmlns:a16="http://schemas.microsoft.com/office/drawing/2014/main" id="{FBA5324E-73EA-9D01-C665-DA2DFA14BF0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341438"/>
            <a:ext cx="1309688" cy="131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E411C26F-8F97-3794-B3A9-4D7A6242F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063" y="0"/>
            <a:ext cx="8358187" cy="1071563"/>
          </a:xfrm>
        </p:spPr>
        <p:txBody>
          <a:bodyPr/>
          <a:lstStyle/>
          <a:p>
            <a:pPr eaLnBrk="1" hangingPunct="1"/>
            <a:r>
              <a:rPr lang="en-ZA" altLang="en-US" sz="7000" u="sng" dirty="0">
                <a:solidFill>
                  <a:schemeClr val="bg1"/>
                </a:solidFill>
              </a:rPr>
              <a:t>INTERNET</a:t>
            </a:r>
            <a:r>
              <a:rPr lang="en-ZA" altLang="en-US" sz="7000" dirty="0"/>
              <a:t> BANKING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43AB9-B525-0CBF-9A35-FB0F33D4518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1000125"/>
            <a:ext cx="9144000" cy="5643563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ZA" sz="2800" dirty="0">
                <a:solidFill>
                  <a:schemeClr val="bg1"/>
                </a:solidFill>
              </a:rPr>
              <a:t>The account holder </a:t>
            </a:r>
            <a:r>
              <a:rPr lang="en-ZA" sz="2800" b="1" dirty="0">
                <a:solidFill>
                  <a:schemeClr val="bg1"/>
                </a:solidFill>
              </a:rPr>
              <a:t>CAN NOT </a:t>
            </a:r>
            <a:r>
              <a:rPr lang="en-ZA" sz="2800" dirty="0">
                <a:solidFill>
                  <a:schemeClr val="bg1"/>
                </a:solidFill>
              </a:rPr>
              <a:t>do the 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n-ZA" sz="2800" dirty="0">
                <a:solidFill>
                  <a:schemeClr val="bg1"/>
                </a:solidFill>
              </a:rPr>
              <a:t>     following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ZA" dirty="0">
                <a:solidFill>
                  <a:schemeClr val="bg1"/>
                </a:solidFill>
              </a:rPr>
              <a:t> Cash deposits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ZA" dirty="0">
                <a:solidFill>
                  <a:schemeClr val="bg1"/>
                </a:solidFill>
              </a:rPr>
              <a:t> Cash withdrawals</a:t>
            </a:r>
          </a:p>
          <a:p>
            <a:pPr marL="457200" lvl="1" indent="0" eaLnBrk="1" hangingPunct="1">
              <a:buFont typeface="Arial" charset="0"/>
              <a:buNone/>
              <a:defRPr/>
            </a:pPr>
            <a:endParaRPr lang="en-ZA" sz="2400" dirty="0"/>
          </a:p>
          <a:p>
            <a:pPr eaLnBrk="1" hangingPunct="1">
              <a:buFont typeface="Arial" charset="0"/>
              <a:buChar char="•"/>
              <a:defRPr/>
            </a:pPr>
            <a:r>
              <a:rPr lang="en-ZA" sz="2800" dirty="0">
                <a:highlight>
                  <a:srgbClr val="FF66FF"/>
                </a:highlight>
              </a:rPr>
              <a:t>Trader </a:t>
            </a:r>
            <a:r>
              <a:rPr lang="en-ZA" sz="2800" u="sng" dirty="0">
                <a:highlight>
                  <a:srgbClr val="FF66FF"/>
                </a:highlight>
              </a:rPr>
              <a:t>receives</a:t>
            </a:r>
            <a:r>
              <a:rPr lang="en-ZA" sz="2800" dirty="0">
                <a:highlight>
                  <a:srgbClr val="FF66FF"/>
                </a:highlight>
              </a:rPr>
              <a:t> (CRJ) an </a:t>
            </a:r>
            <a:r>
              <a:rPr lang="en-ZA" sz="2800" b="1" dirty="0">
                <a:highlight>
                  <a:srgbClr val="FF66FF"/>
                </a:highlight>
              </a:rPr>
              <a:t>electronic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ZA" sz="2800" b="1" dirty="0">
                <a:highlight>
                  <a:srgbClr val="FF66FF"/>
                </a:highlight>
              </a:rPr>
              <a:t>     payment</a:t>
            </a:r>
            <a:r>
              <a:rPr lang="en-ZA" sz="2800" dirty="0">
                <a:highlight>
                  <a:srgbClr val="FF66FF"/>
                </a:highlight>
              </a:rPr>
              <a:t> = source document is the 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ZA" sz="2800" dirty="0">
                <a:highlight>
                  <a:srgbClr val="FF66FF"/>
                </a:highlight>
              </a:rPr>
              <a:t>     </a:t>
            </a:r>
            <a:r>
              <a:rPr lang="en-ZA" sz="2800" b="1" dirty="0">
                <a:highlight>
                  <a:srgbClr val="FF66FF"/>
                </a:highlight>
              </a:rPr>
              <a:t>Bank Statement</a:t>
            </a:r>
            <a:r>
              <a:rPr lang="en-ZA" sz="2800" dirty="0">
                <a:highlight>
                  <a:srgbClr val="FF66FF"/>
                </a:highlight>
              </a:rPr>
              <a:t>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ZA" sz="2800" dirty="0">
                <a:highlight>
                  <a:srgbClr val="FF66FF"/>
                </a:highlight>
              </a:rPr>
              <a:t>Trader </a:t>
            </a:r>
            <a:r>
              <a:rPr lang="en-ZA" sz="2800" u="sng" dirty="0">
                <a:highlight>
                  <a:srgbClr val="FF66FF"/>
                </a:highlight>
              </a:rPr>
              <a:t>makes</a:t>
            </a:r>
            <a:r>
              <a:rPr lang="en-ZA" sz="2800" dirty="0">
                <a:highlight>
                  <a:srgbClr val="FF66FF"/>
                </a:highlight>
              </a:rPr>
              <a:t> (CPJ) an </a:t>
            </a:r>
            <a:r>
              <a:rPr lang="en-ZA" sz="2800" b="1" dirty="0">
                <a:highlight>
                  <a:srgbClr val="FF66FF"/>
                </a:highlight>
              </a:rPr>
              <a:t>electronic                                        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ZA" sz="2800" b="1" dirty="0">
                <a:highlight>
                  <a:srgbClr val="FF66FF"/>
                </a:highlight>
              </a:rPr>
              <a:t>    payment</a:t>
            </a:r>
            <a:r>
              <a:rPr lang="en-ZA" sz="2800" dirty="0">
                <a:highlight>
                  <a:srgbClr val="FF66FF"/>
                </a:highlight>
              </a:rPr>
              <a:t> = the source document is the 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ZA" sz="2800" dirty="0">
                <a:highlight>
                  <a:srgbClr val="FF66FF"/>
                </a:highlight>
              </a:rPr>
              <a:t>    </a:t>
            </a:r>
            <a:r>
              <a:rPr lang="en-ZA" sz="2800" b="1" dirty="0">
                <a:highlight>
                  <a:srgbClr val="FF66FF"/>
                </a:highlight>
              </a:rPr>
              <a:t>Bank Statement.</a:t>
            </a:r>
          </a:p>
        </p:txBody>
      </p:sp>
      <p:pic>
        <p:nvPicPr>
          <p:cNvPr id="5124" name="Picture 2" descr="C:\Users\stg\AppData\Local\Microsoft\Windows\Temporary Internet Files\Content.IE5\96R92BVU\MC900356493[1].wmf">
            <a:extLst>
              <a:ext uri="{FF2B5EF4-FFF2-40B4-BE49-F238E27FC236}">
                <a16:creationId xmlns:a16="http://schemas.microsoft.com/office/drawing/2014/main" id="{66AB7397-77FA-F6FE-DD72-8767115AE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1071563"/>
            <a:ext cx="2339975" cy="557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464AF264-734D-0EC5-A6E6-8AB058ADB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8000" u="sng" dirty="0">
                <a:solidFill>
                  <a:schemeClr val="bg1"/>
                </a:solidFill>
              </a:rPr>
              <a:t>BANK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A90F8-61E8-CC14-2A40-9331E61F73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925" y="1417638"/>
            <a:ext cx="8281988" cy="4352925"/>
          </a:xfrm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  <a:highlight>
                  <a:srgbClr val="008080"/>
                </a:highlight>
              </a:rPr>
              <a:t>Compare their records with the bank statement at the end of the month = BANK </a:t>
            </a:r>
            <a:r>
              <a:rPr lang="en-US" altLang="en-US" b="1" dirty="0" err="1">
                <a:solidFill>
                  <a:schemeClr val="bg1"/>
                </a:solidFill>
                <a:highlight>
                  <a:srgbClr val="008080"/>
                </a:highlight>
              </a:rPr>
              <a:t>RECONCILIATIONBusiness</a:t>
            </a:r>
            <a:r>
              <a:rPr lang="en-US" altLang="en-US" b="1" dirty="0">
                <a:solidFill>
                  <a:schemeClr val="bg1"/>
                </a:solidFill>
                <a:highlight>
                  <a:srgbClr val="008080"/>
                </a:highlight>
              </a:rPr>
              <a:t> keeps record in CRJ and CPJ</a:t>
            </a:r>
          </a:p>
          <a:p>
            <a:r>
              <a:rPr lang="en-US" altLang="en-US" b="1" dirty="0">
                <a:solidFill>
                  <a:schemeClr val="bg1"/>
                </a:solidFill>
                <a:highlight>
                  <a:srgbClr val="008080"/>
                </a:highlight>
              </a:rPr>
              <a:t>Bank Account in books vs Actual Physical Account</a:t>
            </a:r>
          </a:p>
          <a:p>
            <a:r>
              <a:rPr lang="en-US" altLang="en-US" dirty="0"/>
              <a:t>.</a:t>
            </a:r>
          </a:p>
        </p:txBody>
      </p:sp>
      <p:pic>
        <p:nvPicPr>
          <p:cNvPr id="6148" name="Picture 2" descr="C:\Users\wstegmann\AppData\Local\Microsoft\Windows\Temporary Internet Files\Content.IE5\VWW1H8UO\MP900309293[1].jpg">
            <a:extLst>
              <a:ext uri="{FF2B5EF4-FFF2-40B4-BE49-F238E27FC236}">
                <a16:creationId xmlns:a16="http://schemas.microsoft.com/office/drawing/2014/main" id="{AF2D97D2-8D20-F9F9-24DB-EB47BC520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797425"/>
            <a:ext cx="4105275" cy="19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A319D-3D02-E567-6351-8FC40905F9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4997450"/>
          </a:xfrm>
        </p:spPr>
        <p:txBody>
          <a:bodyPr/>
          <a:lstStyle/>
          <a:p>
            <a:r>
              <a:rPr lang="en-US" altLang="en-US" b="1" u="sng" dirty="0">
                <a:solidFill>
                  <a:schemeClr val="bg1"/>
                </a:solidFill>
              </a:rPr>
              <a:t>The Bank statement shows the following details:</a:t>
            </a:r>
          </a:p>
          <a:p>
            <a:pPr lvl="1"/>
            <a:r>
              <a:rPr lang="en-US" altLang="en-US" dirty="0">
                <a:solidFill>
                  <a:srgbClr val="FF66FF"/>
                </a:solidFill>
                <a:highlight>
                  <a:srgbClr val="008080"/>
                </a:highlight>
                <a:latin typeface="Arial Black" panose="020B0A04020102020204" pitchFamily="34" charset="0"/>
              </a:rPr>
              <a:t>Name &amp; address of the business</a:t>
            </a:r>
          </a:p>
          <a:p>
            <a:pPr lvl="1"/>
            <a:r>
              <a:rPr lang="en-US" altLang="en-US" dirty="0">
                <a:solidFill>
                  <a:srgbClr val="FF66FF"/>
                </a:solidFill>
                <a:highlight>
                  <a:srgbClr val="008080"/>
                </a:highlight>
                <a:latin typeface="Arial Black" panose="020B0A04020102020204" pitchFamily="34" charset="0"/>
              </a:rPr>
              <a:t>Account number</a:t>
            </a:r>
          </a:p>
          <a:p>
            <a:pPr lvl="1"/>
            <a:r>
              <a:rPr lang="en-US" altLang="en-US" dirty="0">
                <a:solidFill>
                  <a:srgbClr val="FF66FF"/>
                </a:solidFill>
                <a:highlight>
                  <a:srgbClr val="008080"/>
                </a:highlight>
                <a:latin typeface="Arial Black" panose="020B0A04020102020204" pitchFamily="34" charset="0"/>
              </a:rPr>
              <a:t>Opening balance</a:t>
            </a:r>
          </a:p>
          <a:p>
            <a:pPr lvl="1"/>
            <a:r>
              <a:rPr lang="en-US" altLang="en-US" dirty="0">
                <a:solidFill>
                  <a:srgbClr val="FF66FF"/>
                </a:solidFill>
                <a:highlight>
                  <a:srgbClr val="008080"/>
                </a:highlight>
                <a:latin typeface="Arial Black" panose="020B0A04020102020204" pitchFamily="34" charset="0"/>
              </a:rPr>
              <a:t>Deposits and withdrawals</a:t>
            </a:r>
          </a:p>
          <a:p>
            <a:pPr lvl="1"/>
            <a:r>
              <a:rPr lang="en-US" altLang="en-US" dirty="0">
                <a:solidFill>
                  <a:srgbClr val="FF66FF"/>
                </a:solidFill>
                <a:highlight>
                  <a:srgbClr val="008080"/>
                </a:highlight>
                <a:latin typeface="Arial Black" panose="020B0A04020102020204" pitchFamily="34" charset="0"/>
              </a:rPr>
              <a:t>Bank charges (services fees </a:t>
            </a:r>
            <a:r>
              <a:rPr lang="en-US" altLang="en-US" dirty="0" err="1">
                <a:solidFill>
                  <a:srgbClr val="FF66FF"/>
                </a:solidFill>
                <a:highlight>
                  <a:srgbClr val="008080"/>
                </a:highlight>
                <a:latin typeface="Arial Black" panose="020B0A04020102020204" pitchFamily="34" charset="0"/>
              </a:rPr>
              <a:t>etc</a:t>
            </a:r>
            <a:r>
              <a:rPr lang="en-US" altLang="en-US" dirty="0">
                <a:solidFill>
                  <a:srgbClr val="FF66FF"/>
                </a:solidFill>
                <a:highlight>
                  <a:srgbClr val="008080"/>
                </a:highlight>
                <a:latin typeface="Arial Black" panose="020B0A04020102020204" pitchFamily="34" charset="0"/>
              </a:rPr>
              <a:t>) &amp; interest on overdraft</a:t>
            </a:r>
          </a:p>
          <a:p>
            <a:pPr lvl="1"/>
            <a:r>
              <a:rPr lang="en-US" altLang="en-US" dirty="0">
                <a:solidFill>
                  <a:srgbClr val="FF66FF"/>
                </a:solidFill>
                <a:highlight>
                  <a:srgbClr val="008080"/>
                </a:highlight>
                <a:latin typeface="Arial Black" panose="020B0A04020102020204" pitchFamily="34" charset="0"/>
              </a:rPr>
              <a:t>Debit and stop orders</a:t>
            </a:r>
          </a:p>
          <a:p>
            <a:pPr lvl="1"/>
            <a:r>
              <a:rPr lang="en-US" altLang="en-US" dirty="0">
                <a:solidFill>
                  <a:srgbClr val="FF66FF"/>
                </a:solidFill>
                <a:highlight>
                  <a:srgbClr val="008080"/>
                </a:highlight>
                <a:latin typeface="Arial Black" panose="020B0A04020102020204" pitchFamily="34" charset="0"/>
              </a:rPr>
              <a:t>Closing balance</a:t>
            </a:r>
          </a:p>
        </p:txBody>
      </p:sp>
      <p:sp>
        <p:nvSpPr>
          <p:cNvPr id="7171" name="Title 1">
            <a:extLst>
              <a:ext uri="{FF2B5EF4-FFF2-40B4-BE49-F238E27FC236}">
                <a16:creationId xmlns:a16="http://schemas.microsoft.com/office/drawing/2014/main" id="{5C995A3E-054F-A109-C724-C5447BDE6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8000" b="1" u="sng" dirty="0">
                <a:solidFill>
                  <a:schemeClr val="bg1"/>
                </a:solidFill>
              </a:rPr>
              <a:t>BANK STATEMENT</a:t>
            </a:r>
          </a:p>
        </p:txBody>
      </p:sp>
      <p:pic>
        <p:nvPicPr>
          <p:cNvPr id="7172" name="Picture 2" descr="C:\Users\wstegmann\AppData\Local\Microsoft\Windows\Temporary Internet Files\Content.IE5\VWW1H8UO\MC900311034[1].wmf">
            <a:extLst>
              <a:ext uri="{FF2B5EF4-FFF2-40B4-BE49-F238E27FC236}">
                <a16:creationId xmlns:a16="http://schemas.microsoft.com/office/drawing/2014/main" id="{561D868A-38AF-45DD-0BBC-8059A17C2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2205038"/>
            <a:ext cx="2376487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C:\Users\stegmannw\AppData\Local\Microsoft\Windows\Temporary Internet Files\Content.IE5\AB5RODLU\MCj04403800000[1].png">
            <a:extLst>
              <a:ext uri="{FF2B5EF4-FFF2-40B4-BE49-F238E27FC236}">
                <a16:creationId xmlns:a16="http://schemas.microsoft.com/office/drawing/2014/main" id="{2361DEDA-2C9E-63A9-46CE-72A9C3BA0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981075"/>
            <a:ext cx="2665412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023ABD-20D7-152B-510A-CD756D7F5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288" y="1628775"/>
            <a:ext cx="8607425" cy="5429250"/>
          </a:xfrm>
          <a:blipFill>
            <a:blip r:embed="rId3" cstate="print"/>
            <a:stretch>
              <a:fillRect/>
            </a:stretch>
          </a:blipFill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dirty="0">
                <a:solidFill>
                  <a:srgbClr val="FFFF00"/>
                </a:solidFill>
                <a:highlight>
                  <a:srgbClr val="008080"/>
                </a:highlight>
              </a:rPr>
              <a:t>Fees</a:t>
            </a:r>
            <a:r>
              <a:rPr lang="en-ZA" dirty="0">
                <a:solidFill>
                  <a:schemeClr val="bg2">
                    <a:lumMod val="25000"/>
                  </a:schemeClr>
                </a:solidFill>
              </a:rPr>
              <a:t> = </a:t>
            </a:r>
            <a:r>
              <a:rPr lang="en-ZA" b="1" dirty="0">
                <a:solidFill>
                  <a:schemeClr val="bg2">
                    <a:lumMod val="25000"/>
                  </a:schemeClr>
                </a:solidFill>
              </a:rPr>
              <a:t>INCOME for the bank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ZA" dirty="0">
                <a:solidFill>
                  <a:schemeClr val="bg2">
                    <a:lumMod val="25000"/>
                  </a:schemeClr>
                </a:solidFill>
              </a:rPr>
              <a:t>Current account are used – </a:t>
            </a: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ZA" dirty="0">
                <a:solidFill>
                  <a:schemeClr val="bg2">
                    <a:lumMod val="25000"/>
                  </a:schemeClr>
                </a:solidFill>
              </a:rPr>
              <a:t>    convenient &amp; efficient for transferring funds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ZA" dirty="0">
                <a:solidFill>
                  <a:schemeClr val="bg2">
                    <a:lumMod val="25000"/>
                  </a:schemeClr>
                </a:solidFill>
              </a:rPr>
              <a:t>Thus charged bank charges include</a:t>
            </a:r>
            <a:r>
              <a:rPr lang="en-ZA" dirty="0">
                <a:solidFill>
                  <a:srgbClr val="FFFF00"/>
                </a:solidFill>
              </a:rPr>
              <a:t>: </a:t>
            </a:r>
            <a:r>
              <a:rPr lang="en-ZA" u="sng" dirty="0">
                <a:solidFill>
                  <a:srgbClr val="FFFF00"/>
                </a:solidFill>
                <a:highlight>
                  <a:srgbClr val="008080"/>
                </a:highlight>
              </a:rPr>
              <a:t>service fees, credit card levies &amp; cash deposit fees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ZA" dirty="0">
                <a:solidFill>
                  <a:schemeClr val="bg2">
                    <a:lumMod val="25000"/>
                  </a:schemeClr>
                </a:solidFill>
              </a:rPr>
              <a:t>These costs are </a:t>
            </a:r>
            <a:r>
              <a:rPr lang="en-ZA" b="1" dirty="0">
                <a:solidFill>
                  <a:schemeClr val="bg2">
                    <a:lumMod val="25000"/>
                  </a:schemeClr>
                </a:solidFill>
              </a:rPr>
              <a:t>deducted</a:t>
            </a:r>
            <a:r>
              <a:rPr lang="en-ZA" dirty="0">
                <a:solidFill>
                  <a:schemeClr val="bg2">
                    <a:lumMod val="25000"/>
                  </a:schemeClr>
                </a:solidFill>
              </a:rPr>
              <a:t> off the clients bank account                    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ZA" dirty="0">
                <a:solidFill>
                  <a:schemeClr val="bg2">
                    <a:lumMod val="25000"/>
                  </a:schemeClr>
                </a:solidFill>
              </a:rPr>
              <a:t>These costs are reflected on the </a:t>
            </a:r>
            <a:r>
              <a:rPr lang="en-ZA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bank statement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ZA" u="sng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 document </a:t>
            </a:r>
            <a:r>
              <a:rPr lang="en-ZA" dirty="0">
                <a:solidFill>
                  <a:schemeClr val="bg2">
                    <a:lumMod val="25000"/>
                  </a:schemeClr>
                </a:solidFill>
              </a:rPr>
              <a:t>is a Bank statement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ZA" dirty="0">
                <a:solidFill>
                  <a:schemeClr val="bg2">
                    <a:lumMod val="25000"/>
                  </a:schemeClr>
                </a:solidFill>
              </a:rPr>
              <a:t>Recorded in C</a:t>
            </a:r>
            <a:r>
              <a:rPr lang="en-ZA" dirty="0">
                <a:solidFill>
                  <a:srgbClr val="FFFF00"/>
                </a:solidFill>
              </a:rPr>
              <a:t>P</a:t>
            </a:r>
            <a:r>
              <a:rPr lang="en-ZA" dirty="0">
                <a:solidFill>
                  <a:schemeClr val="bg2">
                    <a:lumMod val="25000"/>
                  </a:schemeClr>
                </a:solidFill>
              </a:rPr>
              <a:t>J &amp; posted to </a:t>
            </a:r>
            <a:r>
              <a:rPr lang="en-ZA" dirty="0">
                <a:solidFill>
                  <a:srgbClr val="FFFF00"/>
                </a:solidFill>
              </a:rPr>
              <a:t>Bank charges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ZA" dirty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ZA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ZA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ZA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ZA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ZA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ZA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ZA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ZA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ZA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ZA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ZA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ZA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ZA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ZA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ZA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ZA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ZA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ZA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Z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C2F949-0851-CC14-4A1E-73F6C6C88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u="sng" dirty="0">
                <a:solidFill>
                  <a:srgbClr val="FF66FF"/>
                </a:solidFill>
                <a:highlight>
                  <a:srgbClr val="008080"/>
                </a:highlight>
                <a:latin typeface="Arial Black" panose="020B0A04020102020204" pitchFamily="34" charset="0"/>
              </a:rPr>
              <a:t>BANK CHARGES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5">
            <a:extLst>
              <a:ext uri="{FF2B5EF4-FFF2-40B4-BE49-F238E27FC236}">
                <a16:creationId xmlns:a16="http://schemas.microsoft.com/office/drawing/2014/main" id="{BEAE941F-EB02-729C-803A-E4D2C3EFE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57313"/>
            <a:ext cx="9144000" cy="5500687"/>
          </a:xfrm>
        </p:spPr>
        <p:txBody>
          <a:bodyPr/>
          <a:lstStyle/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</p:txBody>
      </p:sp>
      <p:pic>
        <p:nvPicPr>
          <p:cNvPr id="9219" name="Picture 3" descr="C:\Users\stegmannw\AppData\Local\Microsoft\Windows\Temporary Internet Files\Content.IE5\AB5RODLU\MCj04403800000[1].png">
            <a:extLst>
              <a:ext uri="{FF2B5EF4-FFF2-40B4-BE49-F238E27FC236}">
                <a16:creationId xmlns:a16="http://schemas.microsoft.com/office/drawing/2014/main" id="{D7647DA0-E058-A8AD-C52D-9307E75D3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1214438"/>
            <a:ext cx="3643312" cy="364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A7E5D4-5E58-4436-4455-CCF86863A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sz="8000" dirty="0">
                <a:solidFill>
                  <a:schemeClr val="bg2">
                    <a:lumMod val="25000"/>
                  </a:schemeClr>
                </a:solidFill>
              </a:rPr>
              <a:t>BANK </a:t>
            </a:r>
            <a:r>
              <a:rPr lang="en-ZA" sz="8000" dirty="0">
                <a:solidFill>
                  <a:srgbClr val="FFFF00"/>
                </a:solidFill>
                <a:highlight>
                  <a:srgbClr val="008080"/>
                </a:highlight>
              </a:rPr>
              <a:t>OVERDRAFT</a:t>
            </a:r>
          </a:p>
        </p:txBody>
      </p:sp>
      <p:sp>
        <p:nvSpPr>
          <p:cNvPr id="4101" name="TextBox 4">
            <a:extLst>
              <a:ext uri="{FF2B5EF4-FFF2-40B4-BE49-F238E27FC236}">
                <a16:creationId xmlns:a16="http://schemas.microsoft.com/office/drawing/2014/main" id="{1D937D55-9145-C46A-917A-26CBAEF0FD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7150" y="1481234"/>
            <a:ext cx="8858250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ZA" altLang="en-US" sz="2800" dirty="0">
                <a:latin typeface="Arial" panose="020B0604020202020204" pitchFamily="34" charset="0"/>
              </a:rPr>
              <a:t> </a:t>
            </a:r>
            <a:r>
              <a:rPr lang="en-ZA" altLang="en-US" dirty="0">
                <a:latin typeface="Arial" panose="020B0604020202020204" pitchFamily="34" charset="0"/>
              </a:rPr>
              <a:t>An overdraft is a </a:t>
            </a:r>
            <a:r>
              <a:rPr lang="en-ZA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negotiated loan   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ZA" altLang="en-US" dirty="0">
                <a:latin typeface="Arial" panose="020B0604020202020204" pitchFamily="34" charset="0"/>
              </a:rPr>
              <a:t>  from the Bank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ZA" altLang="en-US" dirty="0">
                <a:latin typeface="Arial" panose="020B0604020202020204" pitchFamily="34" charset="0"/>
              </a:rPr>
              <a:t> Spend </a:t>
            </a:r>
            <a:r>
              <a:rPr lang="en-ZA" alt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more 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ZA" altLang="en-US" dirty="0">
                <a:latin typeface="Arial" panose="020B0604020202020204" pitchFamily="34" charset="0"/>
              </a:rPr>
              <a:t>  than is in his account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ZA" altLang="en-US" dirty="0">
                <a:latin typeface="Arial" panose="020B0604020202020204" pitchFamily="34" charset="0"/>
              </a:rPr>
              <a:t> Must have prior arrangement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ZA" altLang="en-US" dirty="0">
                <a:latin typeface="Arial" panose="020B0604020202020204" pitchFamily="34" charset="0"/>
              </a:rPr>
              <a:t> Bank sets an overdraft </a:t>
            </a:r>
            <a:r>
              <a:rPr lang="en-ZA" alt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limit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ZA" altLang="en-US" dirty="0">
                <a:latin typeface="Arial" panose="020B0604020202020204" pitchFamily="34" charset="0"/>
              </a:rPr>
              <a:t> Limit is set according to financial status of   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ZA" altLang="en-US" dirty="0">
                <a:latin typeface="Arial" panose="020B0604020202020204" pitchFamily="34" charset="0"/>
              </a:rPr>
              <a:t>   Business – credit rating 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en-ZA" altLang="en-US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n-ZA" altLang="en-US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n-ZA" altLang="en-US" dirty="0">
              <a:latin typeface="Arial" panose="020B0604020202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22881E0-29B7-61CE-5957-6FD4280D9CAD}"/>
              </a:ext>
            </a:extLst>
          </p:cNvPr>
          <p:cNvCxnSpPr/>
          <p:nvPr/>
        </p:nvCxnSpPr>
        <p:spPr>
          <a:xfrm>
            <a:off x="5500688" y="5445125"/>
            <a:ext cx="303212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0F3762D-1CB6-9CAA-FFE4-51A62935A560}"/>
              </a:ext>
            </a:extLst>
          </p:cNvPr>
          <p:cNvCxnSpPr/>
          <p:nvPr/>
        </p:nvCxnSpPr>
        <p:spPr>
          <a:xfrm>
            <a:off x="7019925" y="5445125"/>
            <a:ext cx="0" cy="11525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Curved Right Arrow 6">
            <a:extLst>
              <a:ext uri="{FF2B5EF4-FFF2-40B4-BE49-F238E27FC236}">
                <a16:creationId xmlns:a16="http://schemas.microsoft.com/office/drawing/2014/main" id="{38FEAA7A-8C29-C06B-38B9-DC353B402902}"/>
              </a:ext>
            </a:extLst>
          </p:cNvPr>
          <p:cNvSpPr/>
          <p:nvPr/>
        </p:nvSpPr>
        <p:spPr>
          <a:xfrm rot="16200000">
            <a:off x="2874169" y="4053681"/>
            <a:ext cx="1087438" cy="411797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880191-71C8-7551-7524-F15CEECB08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128" y="5033963"/>
            <a:ext cx="22863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ZA" altLang="en-US" sz="1800" b="1" dirty="0">
                <a:solidFill>
                  <a:srgbClr val="99FF99"/>
                </a:solidFill>
                <a:highlight>
                  <a:srgbClr val="008080"/>
                </a:highlight>
                <a:latin typeface="Arial" panose="020B0604020202020204" pitchFamily="34" charset="0"/>
              </a:rPr>
              <a:t>+ A </a:t>
            </a:r>
            <a:r>
              <a:rPr lang="en-ZA" altLang="en-US" sz="1800" b="1" dirty="0">
                <a:solidFill>
                  <a:srgbClr val="99FF99"/>
                </a:solidFill>
                <a:latin typeface="Arial" panose="020B0604020202020204" pitchFamily="34" charset="0"/>
              </a:rPr>
              <a:t>       </a:t>
            </a:r>
            <a:r>
              <a:rPr lang="en-ZA" altLang="en-US" sz="1800" b="1" dirty="0">
                <a:solidFill>
                  <a:schemeClr val="bg1"/>
                </a:solidFill>
                <a:latin typeface="Arial Black" panose="020B0A04020102020204" pitchFamily="34" charset="0"/>
              </a:rPr>
              <a:t>Bank </a:t>
            </a:r>
            <a:r>
              <a:rPr lang="en-ZA" altLang="en-US" sz="1800" b="1" dirty="0">
                <a:latin typeface="Arial" panose="020B0604020202020204" pitchFamily="34" charset="0"/>
              </a:rPr>
              <a:t>  </a:t>
            </a:r>
            <a:r>
              <a:rPr lang="en-ZA" altLang="en-US" sz="1800" b="1" dirty="0">
                <a:solidFill>
                  <a:srgbClr val="FFFF00"/>
                </a:solidFill>
                <a:highlight>
                  <a:srgbClr val="008080"/>
                </a:highlight>
                <a:latin typeface="Arial" panose="020B0604020202020204" pitchFamily="34" charset="0"/>
              </a:rPr>
              <a:t>L +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A6E639-922F-7194-95A3-4CFBC6F353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2163" y="5795963"/>
            <a:ext cx="16589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ZA" altLang="en-US" sz="1800" b="1" dirty="0">
                <a:solidFill>
                  <a:srgbClr val="FFFF00"/>
                </a:solidFill>
                <a:latin typeface="Arial" panose="020B0604020202020204" pitchFamily="34" charset="0"/>
              </a:rPr>
              <a:t>Unfavourable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3C6DED3-71CB-7D0D-20B6-F0611F72C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6875" y="5781675"/>
            <a:ext cx="1422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ZA" altLang="en-US" sz="1800" b="1" dirty="0">
                <a:solidFill>
                  <a:srgbClr val="99FF99"/>
                </a:solidFill>
                <a:highlight>
                  <a:srgbClr val="008080"/>
                </a:highlight>
                <a:latin typeface="Arial" panose="020B0604020202020204" pitchFamily="34" charset="0"/>
              </a:rPr>
              <a:t>Favourable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41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41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41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5">
            <a:extLst>
              <a:ext uri="{FF2B5EF4-FFF2-40B4-BE49-F238E27FC236}">
                <a16:creationId xmlns:a16="http://schemas.microsoft.com/office/drawing/2014/main" id="{765F1144-3248-48CC-A0B6-42E0F9C01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57313"/>
            <a:ext cx="9144000" cy="5500687"/>
          </a:xfrm>
        </p:spPr>
        <p:txBody>
          <a:bodyPr/>
          <a:lstStyle/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  <a:p>
            <a:pPr eaLnBrk="1" hangingPunct="1"/>
            <a:endParaRPr lang="en-ZA" altLang="en-US"/>
          </a:p>
        </p:txBody>
      </p:sp>
      <p:pic>
        <p:nvPicPr>
          <p:cNvPr id="10243" name="Picture 3" descr="C:\Users\stegmannw\AppData\Local\Microsoft\Windows\Temporary Internet Files\Content.IE5\AB5RODLU\MCj04403800000[1].png">
            <a:extLst>
              <a:ext uri="{FF2B5EF4-FFF2-40B4-BE49-F238E27FC236}">
                <a16:creationId xmlns:a16="http://schemas.microsoft.com/office/drawing/2014/main" id="{37F6FD5D-37CF-AD34-F60C-4F0DBB32D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1214438"/>
            <a:ext cx="3643312" cy="364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4E4419-64E1-CBEF-2696-DDCB6FD38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sz="6000" dirty="0">
                <a:solidFill>
                  <a:schemeClr val="bg2">
                    <a:lumMod val="25000"/>
                  </a:schemeClr>
                </a:solidFill>
              </a:rPr>
              <a:t>INTEREST ON OVERDRAFT</a:t>
            </a:r>
          </a:p>
        </p:txBody>
      </p:sp>
      <p:sp>
        <p:nvSpPr>
          <p:cNvPr id="5125" name="TextBox 4">
            <a:extLst>
              <a:ext uri="{FF2B5EF4-FFF2-40B4-BE49-F238E27FC236}">
                <a16:creationId xmlns:a16="http://schemas.microsoft.com/office/drawing/2014/main" id="{7C15015D-15EF-1C8F-FF86-03D33AF50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00188"/>
            <a:ext cx="8858250" cy="791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ZA" altLang="en-US" sz="2800">
                <a:latin typeface="Arial" panose="020B0604020202020204" pitchFamily="34" charset="0"/>
              </a:rPr>
              <a:t> Interest is charged on the overdraft facility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ZA" altLang="en-US" sz="12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ZA" altLang="en-US" sz="2800">
                <a:latin typeface="Arial" panose="020B0604020202020204" pitchFamily="34" charset="0"/>
              </a:rPr>
              <a:t> CAN NOT be added to bank charges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ZA" altLang="en-US" sz="12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ZA" altLang="en-US" sz="2800">
                <a:latin typeface="Arial" panose="020B0604020202020204" pitchFamily="34" charset="0"/>
              </a:rPr>
              <a:t> Separate account = Interest on overdraft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ZA" altLang="en-US" sz="2800">
                <a:latin typeface="Arial" panose="020B0604020202020204" pitchFamily="34" charset="0"/>
              </a:rPr>
              <a:t>   (concept of materiality)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ZA" altLang="en-US" sz="12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ZA" altLang="en-US" sz="2800">
                <a:latin typeface="Arial" panose="020B0604020202020204" pitchFamily="34" charset="0"/>
              </a:rPr>
              <a:t> It is an operating expense</a:t>
            </a:r>
          </a:p>
          <a:p>
            <a:pPr eaLnBrk="1" hangingPunct="1">
              <a:spcBef>
                <a:spcPct val="0"/>
              </a:spcBef>
            </a:pPr>
            <a:endParaRPr lang="en-ZA" altLang="en-US" sz="12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ZA" altLang="en-US" sz="2800">
                <a:latin typeface="Arial" panose="020B0604020202020204" pitchFamily="34" charset="0"/>
              </a:rPr>
              <a:t> Source document is the Bank Statement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ZA" altLang="en-US" sz="12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ZA" altLang="en-US" sz="2800">
                <a:latin typeface="Arial" panose="020B0604020202020204" pitchFamily="34" charset="0"/>
              </a:rPr>
              <a:t> It is recorded in the CPJ and is an operating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ZA" altLang="en-US" sz="2800">
                <a:latin typeface="Arial" panose="020B0604020202020204" pitchFamily="34" charset="0"/>
              </a:rPr>
              <a:t>   expense.</a:t>
            </a:r>
            <a:endParaRPr lang="en-ZA" altLang="en-US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ZA" altLang="en-US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ZA" altLang="en-US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ZA" altLang="en-US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ZA" altLang="en-US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ZA" altLang="en-US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ZA" altLang="en-US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Z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1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1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1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12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5">
            <a:extLst>
              <a:ext uri="{FF2B5EF4-FFF2-40B4-BE49-F238E27FC236}">
                <a16:creationId xmlns:a16="http://schemas.microsoft.com/office/drawing/2014/main" id="{3881E08F-5957-0DEC-55D9-46108C3C2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57313"/>
            <a:ext cx="9144000" cy="5500687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ZA" altLang="en-US"/>
              <a:t>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06D586-3B0F-CC3A-DDBA-6FD64FE35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sz="6000" dirty="0">
                <a:solidFill>
                  <a:schemeClr val="bg1"/>
                </a:solidFill>
              </a:rPr>
              <a:t>NEGOTIATING A LOAN</a:t>
            </a:r>
          </a:p>
        </p:txBody>
      </p:sp>
      <p:pic>
        <p:nvPicPr>
          <p:cNvPr id="11268" name="Picture 2" descr="C:\Users\stegmannw\AppData\Local\Microsoft\Windows\Temporary Internet Files\Content.IE5\XK47APGH\MCj04241980000[1].wmf">
            <a:extLst>
              <a:ext uri="{FF2B5EF4-FFF2-40B4-BE49-F238E27FC236}">
                <a16:creationId xmlns:a16="http://schemas.microsoft.com/office/drawing/2014/main" id="{12174656-ED96-35D5-0521-FE4BF31AB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1571625"/>
            <a:ext cx="2786063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Box 6">
            <a:extLst>
              <a:ext uri="{FF2B5EF4-FFF2-40B4-BE49-F238E27FC236}">
                <a16:creationId xmlns:a16="http://schemas.microsoft.com/office/drawing/2014/main" id="{B2F8B43E-45EF-61B1-8F10-9389F2ED1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57313"/>
            <a:ext cx="914400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ZA" altLang="en-US" sz="2400" dirty="0">
                <a:latin typeface="Arial" panose="020B0604020202020204" pitchFamily="34" charset="0"/>
              </a:rPr>
              <a:t> If an owner does not have enough capital he will have to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ZA" altLang="en-US" sz="2400" dirty="0">
                <a:latin typeface="Arial" panose="020B0604020202020204" pitchFamily="34" charset="0"/>
              </a:rPr>
              <a:t>   supplement  it </a:t>
            </a:r>
          </a:p>
          <a:p>
            <a:pPr eaLnBrk="1" hangingPunct="1">
              <a:spcBef>
                <a:spcPct val="0"/>
              </a:spcBef>
            </a:pPr>
            <a:endParaRPr lang="en-ZA" altLang="en-US" sz="12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ZA" altLang="en-US" sz="2400" dirty="0">
                <a:latin typeface="Arial" panose="020B0604020202020204" pitchFamily="34" charset="0"/>
              </a:rPr>
              <a:t> Can apply for a </a:t>
            </a:r>
            <a:r>
              <a:rPr lang="en-ZA" altLang="en-US" sz="2400" dirty="0">
                <a:highlight>
                  <a:srgbClr val="FFFF00"/>
                </a:highlight>
                <a:latin typeface="Arial" panose="020B0604020202020204" pitchFamily="34" charset="0"/>
              </a:rPr>
              <a:t>long-term loan </a:t>
            </a:r>
            <a:r>
              <a:rPr lang="en-ZA" altLang="en-US" sz="2400" dirty="0">
                <a:latin typeface="Arial" panose="020B0604020202020204" pitchFamily="34" charset="0"/>
              </a:rPr>
              <a:t>from 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ZA" altLang="en-US" sz="2400" dirty="0">
                <a:latin typeface="Arial" panose="020B0604020202020204" pitchFamily="34" charset="0"/>
              </a:rPr>
              <a:t>        financial institution.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ZA" altLang="en-US" sz="12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ZA" altLang="en-US" sz="2400" dirty="0">
                <a:latin typeface="Arial" panose="020B0604020202020204" pitchFamily="34" charset="0"/>
              </a:rPr>
              <a:t> Will need to provide proof that you can repay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ZA" altLang="en-US" sz="2400" dirty="0">
                <a:latin typeface="Arial" panose="020B0604020202020204" pitchFamily="34" charset="0"/>
              </a:rPr>
              <a:t>  loan + interest (security/collateral)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ZA" altLang="en-US" sz="2400" dirty="0">
                <a:latin typeface="Arial" panose="020B0604020202020204" pitchFamily="34" charset="0"/>
              </a:rPr>
              <a:t> property, surety, insurance policies, income, </a:t>
            </a:r>
            <a:r>
              <a:rPr lang="en-ZA" altLang="en-US" sz="2400" dirty="0" err="1">
                <a:latin typeface="Arial" panose="020B0604020202020204" pitchFamily="34" charset="0"/>
              </a:rPr>
              <a:t>REFerences</a:t>
            </a:r>
            <a:endParaRPr lang="en-ZA" altLang="en-US" sz="2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ZA" altLang="en-US" sz="12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ZA" altLang="en-US" sz="2400" dirty="0">
                <a:latin typeface="Arial" panose="020B0604020202020204" pitchFamily="34" charset="0"/>
              </a:rPr>
              <a:t> Amount will be stipulated + % interest rate + terms of repayment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ZA" altLang="en-US" sz="12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ZA" altLang="en-US" sz="2400" dirty="0">
                <a:latin typeface="Arial" panose="020B0604020202020204" pitchFamily="34" charset="0"/>
              </a:rPr>
              <a:t> Bank transfer loan into current account</a:t>
            </a:r>
          </a:p>
          <a:p>
            <a:pPr eaLnBrk="1" hangingPunct="1">
              <a:spcBef>
                <a:spcPct val="0"/>
              </a:spcBef>
            </a:pPr>
            <a:endParaRPr lang="en-ZA" altLang="en-US" sz="12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ZA" altLang="en-US" sz="2400" dirty="0">
                <a:latin typeface="Arial" panose="020B0604020202020204" pitchFamily="34" charset="0"/>
              </a:rPr>
              <a:t> Record receipt of loan in C</a:t>
            </a:r>
            <a:r>
              <a:rPr lang="en-ZA" altLang="en-US" sz="2400" dirty="0">
                <a:highlight>
                  <a:srgbClr val="FFFF00"/>
                </a:highlight>
                <a:latin typeface="Arial" panose="020B0604020202020204" pitchFamily="34" charset="0"/>
              </a:rPr>
              <a:t>R</a:t>
            </a:r>
            <a:r>
              <a:rPr lang="en-ZA" altLang="en-US" sz="2400" dirty="0">
                <a:latin typeface="Arial" panose="020B0604020202020204" pitchFamily="34" charset="0"/>
              </a:rPr>
              <a:t>J </a:t>
            </a:r>
          </a:p>
          <a:p>
            <a:pPr eaLnBrk="1" hangingPunct="1">
              <a:spcBef>
                <a:spcPct val="0"/>
              </a:spcBef>
            </a:pPr>
            <a:endParaRPr lang="en-ZA" altLang="en-US" sz="12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ZA" altLang="en-US" sz="2400" dirty="0">
                <a:latin typeface="Arial" panose="020B0604020202020204" pitchFamily="34" charset="0"/>
              </a:rPr>
              <a:t>Post to General ledger – </a:t>
            </a:r>
            <a:r>
              <a:rPr lang="en-ZA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credit</a:t>
            </a:r>
            <a:r>
              <a:rPr lang="en-ZA" altLang="en-US" sz="2400" dirty="0">
                <a:latin typeface="Arial" panose="020B0604020202020204" pitchFamily="34" charset="0"/>
              </a:rPr>
              <a:t> </a:t>
            </a:r>
            <a:r>
              <a:rPr lang="en-ZA" altLang="en-US" sz="2400" dirty="0">
                <a:highlight>
                  <a:srgbClr val="FFFF00"/>
                </a:highlight>
                <a:latin typeface="Arial" panose="020B0604020202020204" pitchFamily="34" charset="0"/>
              </a:rPr>
              <a:t>Loan</a:t>
            </a:r>
            <a:r>
              <a:rPr lang="en-ZA" altLang="en-US" sz="2400" dirty="0">
                <a:latin typeface="Arial" panose="020B0604020202020204" pitchFamily="34" charset="0"/>
              </a:rPr>
              <a:t>(</a:t>
            </a:r>
            <a:r>
              <a:rPr lang="en-ZA" altLang="en-US" sz="2400" dirty="0">
                <a:highlight>
                  <a:srgbClr val="FFFF00"/>
                </a:highlight>
                <a:latin typeface="Arial" panose="020B0604020202020204" pitchFamily="34" charset="0"/>
              </a:rPr>
              <a:t>liability</a:t>
            </a:r>
            <a:r>
              <a:rPr lang="en-ZA" altLang="en-US" sz="2400" dirty="0">
                <a:latin typeface="Arial" panose="020B0604020202020204" pitchFamily="34" charset="0"/>
              </a:rPr>
              <a:t>) </a:t>
            </a:r>
            <a:r>
              <a:rPr lang="en-ZA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debit</a:t>
            </a:r>
            <a:r>
              <a:rPr lang="en-ZA" altLang="en-US" sz="2400" dirty="0">
                <a:latin typeface="Arial" panose="020B0604020202020204" pitchFamily="34" charset="0"/>
              </a:rPr>
              <a:t> </a:t>
            </a:r>
            <a:r>
              <a:rPr lang="en-ZA" altLang="en-US" sz="2400" dirty="0">
                <a:highlight>
                  <a:srgbClr val="00FFFF"/>
                </a:highlight>
                <a:latin typeface="Arial" panose="020B0604020202020204" pitchFamily="34" charset="0"/>
              </a:rPr>
              <a:t>Bank (asset)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6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61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61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61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614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614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614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5">
            <a:extLst>
              <a:ext uri="{FF2B5EF4-FFF2-40B4-BE49-F238E27FC236}">
                <a16:creationId xmlns:a16="http://schemas.microsoft.com/office/drawing/2014/main" id="{2AEB107E-B02B-B0D8-BA2C-A6636D167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57313"/>
            <a:ext cx="9144000" cy="5500687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ZA" altLang="en-US"/>
              <a:t>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07AEEA-132B-A397-A85A-81A1C0C51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130175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sz="6000" b="1" u="sng" dirty="0">
                <a:solidFill>
                  <a:schemeClr val="bg2">
                    <a:lumMod val="25000"/>
                  </a:schemeClr>
                </a:solidFill>
                <a:highlight>
                  <a:srgbClr val="00FFFF"/>
                </a:highlight>
              </a:rPr>
              <a:t>INTEREST</a:t>
            </a:r>
            <a:r>
              <a:rPr lang="en-ZA" sz="6000" b="1" u="sng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ZA" sz="6000" b="1" u="sng" dirty="0">
                <a:solidFill>
                  <a:schemeClr val="bg1"/>
                </a:solidFill>
              </a:rPr>
              <a:t>ON </a:t>
            </a:r>
            <a:r>
              <a:rPr lang="en-ZA" sz="6000" u="sng" dirty="0">
                <a:solidFill>
                  <a:schemeClr val="bg1"/>
                </a:solidFill>
              </a:rPr>
              <a:t>LOAN</a:t>
            </a:r>
          </a:p>
        </p:txBody>
      </p:sp>
      <p:pic>
        <p:nvPicPr>
          <p:cNvPr id="12292" name="Picture 2" descr="C:\Users\stegmannw\AppData\Local\Microsoft\Windows\Temporary Internet Files\Content.IE5\XK47APGH\MCj04241980000[1].wmf">
            <a:extLst>
              <a:ext uri="{FF2B5EF4-FFF2-40B4-BE49-F238E27FC236}">
                <a16:creationId xmlns:a16="http://schemas.microsoft.com/office/drawing/2014/main" id="{D0DD64CB-D58C-9519-0329-E65CC121D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1571625"/>
            <a:ext cx="2786063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Box 6">
            <a:extLst>
              <a:ext uri="{FF2B5EF4-FFF2-40B4-BE49-F238E27FC236}">
                <a16:creationId xmlns:a16="http://schemas.microsoft.com/office/drawing/2014/main" id="{E574C1FD-A2BE-B124-711B-7286A87CCA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57313"/>
            <a:ext cx="9144000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ZA" altLang="en-US" sz="2400" dirty="0">
                <a:latin typeface="Arial" panose="020B0604020202020204" pitchFamily="34" charset="0"/>
              </a:rPr>
              <a:t> Interest charged on a fixed rate (%) for a period of time</a:t>
            </a:r>
          </a:p>
          <a:p>
            <a:pPr eaLnBrk="1" hangingPunct="1">
              <a:spcBef>
                <a:spcPct val="0"/>
              </a:spcBef>
            </a:pPr>
            <a:r>
              <a:rPr lang="en-ZA" altLang="en-US" sz="2400" dirty="0">
                <a:latin typeface="Arial" panose="020B0604020202020204" pitchFamily="34" charset="0"/>
              </a:rPr>
              <a:t> The % rate will always be </a:t>
            </a:r>
            <a:r>
              <a:rPr lang="en-ZA" altLang="en-US" sz="2400" dirty="0">
                <a:solidFill>
                  <a:srgbClr val="FF0000"/>
                </a:solidFill>
                <a:latin typeface="Arial" panose="020B0604020202020204" pitchFamily="34" charset="0"/>
              </a:rPr>
              <a:t>per annum =12 MONTHS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ZA" altLang="en-US" sz="2400" dirty="0">
                <a:latin typeface="Arial" panose="020B0604020202020204" pitchFamily="34" charset="0"/>
              </a:rPr>
              <a:t>      example:   20 000 x 10% x </a:t>
            </a:r>
            <a:r>
              <a:rPr lang="en-ZA" altLang="en-US" sz="2400" b="1" dirty="0">
                <a:solidFill>
                  <a:srgbClr val="0000FF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1</a:t>
            </a:r>
            <a:r>
              <a:rPr lang="en-ZA" altLang="en-US" sz="2400" dirty="0">
                <a:latin typeface="Arial" panose="020B0604020202020204" pitchFamily="34" charset="0"/>
              </a:rPr>
              <a:t>/12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ZA" altLang="en-US" sz="2400" dirty="0">
                <a:latin typeface="Arial" panose="020B0604020202020204" pitchFamily="34" charset="0"/>
              </a:rPr>
              <a:t> = </a:t>
            </a:r>
            <a:r>
              <a:rPr lang="en-ZA" altLang="en-US" sz="2400" dirty="0">
                <a:highlight>
                  <a:srgbClr val="00FFFF"/>
                </a:highlight>
                <a:latin typeface="Arial" panose="020B0604020202020204" pitchFamily="34" charset="0"/>
              </a:rPr>
              <a:t>R166. 67 </a:t>
            </a:r>
            <a:r>
              <a:rPr lang="en-ZA" altLang="en-US" sz="2400" b="1" dirty="0">
                <a:solidFill>
                  <a:srgbClr val="0000FF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per month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ZA" altLang="en-US" sz="2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ZA" altLang="en-US" sz="2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ZA" altLang="en-US" sz="2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ZA" altLang="en-US" sz="2400" dirty="0">
                <a:latin typeface="Arial" panose="020B0604020202020204" pitchFamily="34" charset="0"/>
              </a:rPr>
              <a:t> Interest is usually </a:t>
            </a:r>
            <a:r>
              <a:rPr lang="en-ZA" altLang="en-US" sz="2400" b="1" u="sng" dirty="0">
                <a:solidFill>
                  <a:srgbClr val="0000FF"/>
                </a:solidFill>
                <a:latin typeface="Arial" panose="020B0604020202020204" pitchFamily="34" charset="0"/>
              </a:rPr>
              <a:t>capitalised</a:t>
            </a:r>
            <a:r>
              <a:rPr lang="en-ZA" altLang="en-US" sz="2400" dirty="0">
                <a:latin typeface="Arial" panose="020B0604020202020204" pitchFamily="34" charset="0"/>
              </a:rPr>
              <a:t> to the loan account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ZA" altLang="en-US" sz="2400" dirty="0">
                <a:latin typeface="Arial" panose="020B0604020202020204" pitchFamily="34" charset="0"/>
              </a:rPr>
              <a:t> </a:t>
            </a:r>
            <a:r>
              <a:rPr lang="en-ZA" altLang="en-US" sz="2400" dirty="0" err="1">
                <a:latin typeface="Arial" panose="020B0604020202020204" pitchFamily="34" charset="0"/>
              </a:rPr>
              <a:t>i.e</a:t>
            </a:r>
            <a:r>
              <a:rPr lang="en-ZA" altLang="en-US" sz="2400" dirty="0">
                <a:latin typeface="Arial" panose="020B0604020202020204" pitchFamily="34" charset="0"/>
              </a:rPr>
              <a:t> the amount of interest is </a:t>
            </a:r>
            <a:r>
              <a:rPr lang="en-ZA" altLang="en-US" sz="2400" dirty="0">
                <a:highlight>
                  <a:srgbClr val="00FFFF"/>
                </a:highlight>
                <a:latin typeface="Arial" panose="020B0604020202020204" pitchFamily="34" charset="0"/>
              </a:rPr>
              <a:t>added </a:t>
            </a:r>
            <a:r>
              <a:rPr lang="en-ZA" altLang="en-US" sz="2400" dirty="0">
                <a:latin typeface="Arial" panose="020B0604020202020204" pitchFamily="34" charset="0"/>
              </a:rPr>
              <a:t>to the loan account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ZA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 debit </a:t>
            </a:r>
            <a:r>
              <a:rPr lang="en-ZA" altLang="en-US" sz="2400" dirty="0">
                <a:latin typeface="Arial" panose="020B0604020202020204" pitchFamily="34" charset="0"/>
              </a:rPr>
              <a:t>Interest on loan </a:t>
            </a:r>
            <a:r>
              <a:rPr lang="en-ZA" altLang="en-US" sz="2400" b="1" dirty="0">
                <a:solidFill>
                  <a:srgbClr val="0000FF"/>
                </a:solidFill>
                <a:latin typeface="Arial" panose="020B0604020202020204" pitchFamily="34" charset="0"/>
              </a:rPr>
              <a:t>E + O - </a:t>
            </a:r>
            <a:r>
              <a:rPr lang="en-ZA" altLang="en-US" sz="2400" dirty="0">
                <a:latin typeface="Arial" panose="020B0604020202020204" pitchFamily="34" charset="0"/>
              </a:rPr>
              <a:t>&amp; </a:t>
            </a:r>
            <a:r>
              <a:rPr lang="en-ZA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credit</a:t>
            </a:r>
            <a:r>
              <a:rPr lang="en-ZA" altLang="en-US" sz="2400" dirty="0">
                <a:latin typeface="Arial" panose="020B0604020202020204" pitchFamily="34" charset="0"/>
              </a:rPr>
              <a:t> </a:t>
            </a:r>
            <a:r>
              <a:rPr lang="en-ZA" altLang="en-US" sz="2400" dirty="0">
                <a:highlight>
                  <a:srgbClr val="00FFFF"/>
                </a:highlight>
                <a:latin typeface="Arial" panose="020B0604020202020204" pitchFamily="34" charset="0"/>
              </a:rPr>
              <a:t>Loan </a:t>
            </a:r>
            <a:r>
              <a:rPr lang="en-ZA" altLang="en-US" sz="2400" b="1" dirty="0">
                <a:solidFill>
                  <a:srgbClr val="FF0066"/>
                </a:solidFill>
                <a:latin typeface="Arial Black" panose="020B0A04020102020204" pitchFamily="34" charset="0"/>
              </a:rPr>
              <a:t>L +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ZA" altLang="en-US" sz="2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ZA" altLang="en-US" sz="2400" dirty="0">
                <a:latin typeface="Arial" panose="020B0604020202020204" pitchFamily="34" charset="0"/>
              </a:rPr>
              <a:t> If interest is NOT capitalised, but paid separately: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ZA" altLang="en-US" sz="2400" dirty="0">
                <a:latin typeface="Arial" panose="020B0604020202020204" pitchFamily="34" charset="0"/>
              </a:rPr>
              <a:t> </a:t>
            </a:r>
            <a:r>
              <a:rPr lang="en-ZA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debit</a:t>
            </a:r>
            <a:r>
              <a:rPr lang="en-ZA" altLang="en-US" sz="2400" dirty="0">
                <a:latin typeface="Arial" panose="020B0604020202020204" pitchFamily="34" charset="0"/>
              </a:rPr>
              <a:t> interest on loan </a:t>
            </a:r>
            <a:r>
              <a:rPr lang="en-ZA" altLang="en-US" sz="2400" b="1" dirty="0">
                <a:solidFill>
                  <a:srgbClr val="0000FF"/>
                </a:solidFill>
                <a:latin typeface="Arial" panose="020B0604020202020204" pitchFamily="34" charset="0"/>
              </a:rPr>
              <a:t>E + O - </a:t>
            </a:r>
            <a:r>
              <a:rPr lang="en-ZA" altLang="en-US" sz="2400" dirty="0">
                <a:latin typeface="Arial" panose="020B0604020202020204" pitchFamily="34" charset="0"/>
              </a:rPr>
              <a:t>&amp; </a:t>
            </a:r>
            <a:r>
              <a:rPr lang="en-ZA" altLang="en-US" sz="2400" dirty="0">
                <a:solidFill>
                  <a:srgbClr val="FF0000"/>
                </a:solidFill>
                <a:latin typeface="Arial" panose="020B0604020202020204" pitchFamily="34" charset="0"/>
              </a:rPr>
              <a:t>credit</a:t>
            </a:r>
            <a:r>
              <a:rPr lang="en-ZA" altLang="en-US" sz="2400" dirty="0">
                <a:latin typeface="Arial" panose="020B0604020202020204" pitchFamily="34" charset="0"/>
              </a:rPr>
              <a:t> Bank </a:t>
            </a:r>
            <a:r>
              <a:rPr lang="en-ZA" altLang="en-US" sz="2400" b="1" dirty="0">
                <a:solidFill>
                  <a:srgbClr val="0000FF"/>
                </a:solidFill>
                <a:latin typeface="Arial" panose="020B0604020202020204" pitchFamily="34" charset="0"/>
              </a:rPr>
              <a:t>A -</a:t>
            </a:r>
          </a:p>
          <a:p>
            <a:pPr eaLnBrk="1" hangingPunct="1">
              <a:spcBef>
                <a:spcPct val="0"/>
              </a:spcBef>
            </a:pPr>
            <a:endParaRPr lang="en-ZA" altLang="en-US" sz="2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7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71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71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71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717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717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5">
            <a:extLst>
              <a:ext uri="{FF2B5EF4-FFF2-40B4-BE49-F238E27FC236}">
                <a16:creationId xmlns:a16="http://schemas.microsoft.com/office/drawing/2014/main" id="{8D7F68AD-2B98-D732-7434-867BFEABC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57313"/>
            <a:ext cx="9144000" cy="5500687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ZA" altLang="en-US"/>
              <a:t>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18E75B-02B4-5AD0-2DC1-F48930E37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sz="60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ZA" sz="6000" b="1" u="sng" dirty="0">
                <a:solidFill>
                  <a:schemeClr val="bg2">
                    <a:lumMod val="25000"/>
                  </a:schemeClr>
                </a:solidFill>
                <a:highlight>
                  <a:srgbClr val="FFFF00"/>
                </a:highlight>
              </a:rPr>
              <a:t>REPAYING</a:t>
            </a:r>
            <a:r>
              <a:rPr lang="en-ZA" sz="6000" b="1" u="sng" dirty="0">
                <a:solidFill>
                  <a:schemeClr val="bg2">
                    <a:lumMod val="25000"/>
                  </a:schemeClr>
                </a:solidFill>
              </a:rPr>
              <a:t> A </a:t>
            </a:r>
            <a:r>
              <a:rPr lang="en-ZA" sz="6000" b="1" u="sng" dirty="0">
                <a:highlight>
                  <a:srgbClr val="FFFF00"/>
                </a:highlight>
              </a:rPr>
              <a:t>L</a:t>
            </a:r>
            <a:r>
              <a:rPr lang="en-ZA" sz="6000" b="1" u="sng" dirty="0">
                <a:solidFill>
                  <a:schemeClr val="bg1"/>
                </a:solidFill>
              </a:rPr>
              <a:t>OAN</a:t>
            </a:r>
          </a:p>
        </p:txBody>
      </p:sp>
      <p:pic>
        <p:nvPicPr>
          <p:cNvPr id="13316" name="Picture 2" descr="C:\Users\stegmannw\AppData\Local\Microsoft\Windows\Temporary Internet Files\Content.IE5\XK47APGH\MCj04241980000[1].wmf">
            <a:extLst>
              <a:ext uri="{FF2B5EF4-FFF2-40B4-BE49-F238E27FC236}">
                <a16:creationId xmlns:a16="http://schemas.microsoft.com/office/drawing/2014/main" id="{431ABBA3-BB16-B7CE-7749-2C1F91086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1571625"/>
            <a:ext cx="2786063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Box 6">
            <a:extLst>
              <a:ext uri="{FF2B5EF4-FFF2-40B4-BE49-F238E27FC236}">
                <a16:creationId xmlns:a16="http://schemas.microsoft.com/office/drawing/2014/main" id="{139D3C9D-C7E8-4F0F-EFDE-E61E24191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1438" y="1312863"/>
            <a:ext cx="9144001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ZA" altLang="en-US" sz="2400" dirty="0">
                <a:latin typeface="Arial" panose="020B0604020202020204" pitchFamily="34" charset="0"/>
              </a:rPr>
              <a:t> Terms of repayment are stipulated in loan agreement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ZA" altLang="en-US" sz="2400" dirty="0">
                <a:latin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</a:pPr>
            <a:r>
              <a:rPr lang="en-ZA" altLang="en-US" sz="2400" dirty="0">
                <a:latin typeface="Arial" panose="020B0604020202020204" pitchFamily="34" charset="0"/>
              </a:rPr>
              <a:t> Can be paid back: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ZA" altLang="en-US" sz="2400" dirty="0">
                <a:latin typeface="Arial" panose="020B0604020202020204" pitchFamily="34" charset="0"/>
              </a:rPr>
              <a:t> In one repayment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ZA" altLang="en-US" sz="2400" dirty="0">
                <a:latin typeface="Arial" panose="020B0604020202020204" pitchFamily="34" charset="0"/>
              </a:rPr>
              <a:t> Paid in monthly instalments 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ZA" altLang="en-US" sz="2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ZA" altLang="en-US" sz="2400" dirty="0">
                <a:latin typeface="Arial" panose="020B0604020202020204" pitchFamily="34" charset="0"/>
              </a:rPr>
              <a:t> Transactions recorded in </a:t>
            </a:r>
            <a:r>
              <a:rPr lang="en-ZA" altLang="en-US" sz="2400" b="1" dirty="0">
                <a:solidFill>
                  <a:srgbClr val="0000FF"/>
                </a:solidFill>
                <a:latin typeface="Arial" panose="020B0604020202020204" pitchFamily="34" charset="0"/>
              </a:rPr>
              <a:t>C</a:t>
            </a:r>
            <a:r>
              <a:rPr lang="en-ZA" altLang="en-US" sz="2400" b="1" dirty="0">
                <a:solidFill>
                  <a:srgbClr val="FFFF00"/>
                </a:solidFill>
                <a:highlight>
                  <a:srgbClr val="000080"/>
                </a:highlight>
                <a:latin typeface="Arial" panose="020B0604020202020204" pitchFamily="34" charset="0"/>
              </a:rPr>
              <a:t>P</a:t>
            </a:r>
            <a:r>
              <a:rPr lang="en-ZA" altLang="en-US" sz="2400" b="1" dirty="0">
                <a:solidFill>
                  <a:srgbClr val="0000FF"/>
                </a:solidFill>
                <a:latin typeface="Arial" panose="020B0604020202020204" pitchFamily="34" charset="0"/>
              </a:rPr>
              <a:t>J</a:t>
            </a:r>
          </a:p>
          <a:p>
            <a:pPr eaLnBrk="1" hangingPunct="1">
              <a:spcBef>
                <a:spcPct val="0"/>
              </a:spcBef>
            </a:pPr>
            <a:r>
              <a:rPr lang="en-ZA" altLang="en-US" sz="2400" dirty="0">
                <a:latin typeface="Arial" panose="020B0604020202020204" pitchFamily="34" charset="0"/>
              </a:rPr>
              <a:t> Post to the general ledger: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ZA" alt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Debit </a:t>
            </a:r>
            <a:r>
              <a:rPr lang="en-ZA" altLang="en-US" sz="2400" dirty="0">
                <a:latin typeface="Arial" panose="020B0604020202020204" pitchFamily="34" charset="0"/>
              </a:rPr>
              <a:t>Loan (liability decreasing)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ZA" alt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Credi</a:t>
            </a:r>
            <a:r>
              <a:rPr lang="en-ZA" altLang="en-US" sz="2400" b="1" dirty="0">
                <a:solidFill>
                  <a:srgbClr val="FFFF00"/>
                </a:solidFill>
                <a:latin typeface="Arial" panose="020B0604020202020204" pitchFamily="34" charset="0"/>
              </a:rPr>
              <a:t>t</a:t>
            </a:r>
            <a:r>
              <a:rPr lang="en-ZA" altLang="en-US" sz="2400" dirty="0">
                <a:latin typeface="Arial" panose="020B0604020202020204" pitchFamily="34" charset="0"/>
              </a:rPr>
              <a:t> Bank (asset decreasing)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ZA" altLang="en-US" sz="2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ZA" altLang="en-US" sz="2400" dirty="0">
                <a:latin typeface="Arial" panose="020B0604020202020204" pitchFamily="34" charset="0"/>
              </a:rPr>
              <a:t> If interest is </a:t>
            </a:r>
            <a:r>
              <a:rPr lang="en-ZA" altLang="en-US" sz="2400" b="1" u="sng" dirty="0">
                <a:solidFill>
                  <a:srgbClr val="0000FF"/>
                </a:solidFill>
                <a:latin typeface="Arial" panose="020B0604020202020204" pitchFamily="34" charset="0"/>
              </a:rPr>
              <a:t>capitalised</a:t>
            </a:r>
            <a:r>
              <a:rPr lang="en-ZA" altLang="en-US" sz="2400" b="1" dirty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ZA" altLang="en-US" sz="2400" dirty="0">
                <a:latin typeface="Arial" panose="020B0604020202020204" pitchFamily="34" charset="0"/>
              </a:rPr>
              <a:t>the amount entered in the C</a:t>
            </a:r>
            <a:r>
              <a:rPr lang="en-ZA" alt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P</a:t>
            </a:r>
            <a:r>
              <a:rPr lang="en-ZA" altLang="en-US" sz="2400" dirty="0">
                <a:latin typeface="Arial" panose="020B0604020202020204" pitchFamily="34" charset="0"/>
              </a:rPr>
              <a:t>J will only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ZA" altLang="en-US" sz="2400" dirty="0">
                <a:latin typeface="Arial" panose="020B0604020202020204" pitchFamily="34" charset="0"/>
              </a:rPr>
              <a:t>    reflect </a:t>
            </a:r>
            <a:r>
              <a:rPr lang="en-ZA" altLang="en-US" sz="2400" b="1" dirty="0">
                <a:solidFill>
                  <a:srgbClr val="0000FF"/>
                </a:solidFill>
                <a:latin typeface="Arial" panose="020B0604020202020204" pitchFamily="34" charset="0"/>
              </a:rPr>
              <a:t>one</a:t>
            </a:r>
            <a:r>
              <a:rPr lang="en-ZA" altLang="en-US" sz="2400" dirty="0">
                <a:latin typeface="Arial" panose="020B0604020202020204" pitchFamily="34" charset="0"/>
              </a:rPr>
              <a:t> entry. </a:t>
            </a:r>
            <a:r>
              <a:rPr lang="en-ZA" altLang="en-US" sz="2400" b="1" i="1" dirty="0">
                <a:latin typeface="Arial" panose="020B0604020202020204" pitchFamily="34" charset="0"/>
              </a:rPr>
              <a:t>Payment </a:t>
            </a:r>
            <a:r>
              <a:rPr lang="en-ZA" altLang="en-US" sz="2400" b="1" i="1" dirty="0">
                <a:solidFill>
                  <a:srgbClr val="0000FF"/>
                </a:solidFill>
                <a:latin typeface="Arial" panose="020B0604020202020204" pitchFamily="34" charset="0"/>
              </a:rPr>
              <a:t>includes</a:t>
            </a:r>
            <a:r>
              <a:rPr lang="en-ZA" altLang="en-US" sz="2400" b="1" i="1" dirty="0">
                <a:latin typeface="Arial" panose="020B0604020202020204" pitchFamily="34" charset="0"/>
              </a:rPr>
              <a:t> both the interest + Loan</a:t>
            </a:r>
          </a:p>
          <a:p>
            <a:pPr eaLnBrk="1" hangingPunct="1">
              <a:spcBef>
                <a:spcPct val="0"/>
              </a:spcBef>
            </a:pPr>
            <a:r>
              <a:rPr lang="en-ZA" altLang="en-US" sz="2400" dirty="0">
                <a:latin typeface="Arial" panose="020B0604020202020204" pitchFamily="34" charset="0"/>
              </a:rPr>
              <a:t> If interest is paid separately then CPJ will have TWO entries  </a:t>
            </a:r>
          </a:p>
          <a:p>
            <a:pPr eaLnBrk="1" hangingPunct="1">
              <a:spcBef>
                <a:spcPct val="0"/>
              </a:spcBef>
            </a:pPr>
            <a:endParaRPr lang="en-ZA" altLang="en-US" sz="2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ZA" altLang="en-US" sz="2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1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1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1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1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19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19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1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1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19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19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 descr="C:\Users\stegmannw\AppData\Local\Microsoft\Windows\Temporary Internet Files\Content.IE5\AB5RODLU\MCj04413150000[1].png">
            <a:extLst>
              <a:ext uri="{FF2B5EF4-FFF2-40B4-BE49-F238E27FC236}">
                <a16:creationId xmlns:a16="http://schemas.microsoft.com/office/drawing/2014/main" id="{505BA60C-5933-E0EE-0188-3215C74B7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8715375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2983AB-10EA-2B44-4445-B7A710BD8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sz="60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ZA" sz="6000" b="1" u="sng" dirty="0">
                <a:solidFill>
                  <a:srgbClr val="FF0000"/>
                </a:solidFill>
              </a:rPr>
              <a:t>FIXED DEPOSIT</a:t>
            </a:r>
          </a:p>
        </p:txBody>
      </p:sp>
      <p:sp>
        <p:nvSpPr>
          <p:cNvPr id="14340" name="TextBox 6">
            <a:extLst>
              <a:ext uri="{FF2B5EF4-FFF2-40B4-BE49-F238E27FC236}">
                <a16:creationId xmlns:a16="http://schemas.microsoft.com/office/drawing/2014/main" id="{D8EAA916-99C8-7C2D-B9EB-412A5B9A87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12863"/>
            <a:ext cx="6000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ZA" altLang="en-US" sz="240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9221" name="Content Placeholder 9">
            <a:extLst>
              <a:ext uri="{FF2B5EF4-FFF2-40B4-BE49-F238E27FC236}">
                <a16:creationId xmlns:a16="http://schemas.microsoft.com/office/drawing/2014/main" id="{6A8B2739-CEDD-48F6-7637-6A5A56442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85875"/>
            <a:ext cx="9144000" cy="5357813"/>
          </a:xfrm>
        </p:spPr>
        <p:txBody>
          <a:bodyPr/>
          <a:lstStyle/>
          <a:p>
            <a:pPr eaLnBrk="1" hangingPunct="1"/>
            <a:r>
              <a:rPr lang="en-ZA" altLang="en-US" dirty="0"/>
              <a:t>There are many </a:t>
            </a:r>
            <a:r>
              <a:rPr lang="en-ZA" altLang="en-US" dirty="0">
                <a:solidFill>
                  <a:srgbClr val="FFFF00"/>
                </a:solidFill>
                <a:highlight>
                  <a:srgbClr val="000080"/>
                </a:highlight>
              </a:rPr>
              <a:t>investment </a:t>
            </a:r>
            <a:r>
              <a:rPr lang="en-ZA" altLang="en-US" dirty="0"/>
              <a:t>opportunities</a:t>
            </a:r>
          </a:p>
          <a:p>
            <a:pPr eaLnBrk="1" hangingPunct="1"/>
            <a:r>
              <a:rPr lang="en-ZA" altLang="en-US" dirty="0"/>
              <a:t>One way = FIXED DEPOSIT</a:t>
            </a:r>
          </a:p>
          <a:p>
            <a:pPr eaLnBrk="1" hangingPunct="1"/>
            <a:r>
              <a:rPr lang="en-ZA" altLang="en-US" dirty="0"/>
              <a:t>Advantage = </a:t>
            </a:r>
            <a:r>
              <a:rPr lang="en-ZA" altLang="en-US" b="1" dirty="0">
                <a:solidFill>
                  <a:srgbClr val="FFFF00"/>
                </a:solidFill>
                <a:highlight>
                  <a:srgbClr val="000080"/>
                </a:highlight>
              </a:rPr>
              <a:t>higher interest % rate</a:t>
            </a:r>
          </a:p>
          <a:p>
            <a:pPr eaLnBrk="1" hangingPunct="1"/>
            <a:r>
              <a:rPr lang="en-ZA" altLang="en-US" dirty="0"/>
              <a:t>However, it must be invested for a certain </a:t>
            </a:r>
            <a:r>
              <a:rPr lang="en-ZA" altLang="en-US" b="1" dirty="0">
                <a:solidFill>
                  <a:srgbClr val="FFFF00"/>
                </a:solidFill>
              </a:rPr>
              <a:t>t</a:t>
            </a:r>
            <a:r>
              <a:rPr lang="en-ZA" altLang="en-US" b="1" dirty="0">
                <a:solidFill>
                  <a:srgbClr val="FFFF00"/>
                </a:solidFill>
                <a:highlight>
                  <a:srgbClr val="000080"/>
                </a:highlight>
              </a:rPr>
              <a:t>ime period</a:t>
            </a:r>
            <a:r>
              <a:rPr lang="en-ZA" altLang="en-US" dirty="0"/>
              <a:t> without being withdrawn, e.g. 6mo, 5 </a:t>
            </a:r>
            <a:r>
              <a:rPr lang="en-ZA" altLang="en-US" dirty="0" err="1"/>
              <a:t>yrs</a:t>
            </a:r>
            <a:r>
              <a:rPr lang="en-ZA" altLang="en-US" dirty="0"/>
              <a:t> etc</a:t>
            </a:r>
          </a:p>
          <a:p>
            <a:pPr eaLnBrk="1" hangingPunct="1"/>
            <a:r>
              <a:rPr lang="en-ZA" altLang="en-US" dirty="0"/>
              <a:t>When deposited in bank = recorded in </a:t>
            </a:r>
            <a:r>
              <a:rPr lang="en-ZA" altLang="en-US" b="1" dirty="0">
                <a:solidFill>
                  <a:srgbClr val="99FF99"/>
                </a:solidFill>
              </a:rPr>
              <a:t>C</a:t>
            </a:r>
            <a:r>
              <a:rPr lang="en-ZA" altLang="en-US" b="1" u="sng" dirty="0">
                <a:solidFill>
                  <a:srgbClr val="FFFF00"/>
                </a:solidFill>
                <a:highlight>
                  <a:srgbClr val="000080"/>
                </a:highlight>
              </a:rPr>
              <a:t>P</a:t>
            </a:r>
            <a:r>
              <a:rPr lang="en-ZA" altLang="en-US" b="1" dirty="0">
                <a:solidFill>
                  <a:srgbClr val="99FF99"/>
                </a:solidFill>
              </a:rPr>
              <a:t>J</a:t>
            </a:r>
          </a:p>
          <a:p>
            <a:pPr eaLnBrk="1" hangingPunct="1"/>
            <a:r>
              <a:rPr lang="en-ZA" altLang="en-US" dirty="0"/>
              <a:t>Post to </a:t>
            </a:r>
            <a:r>
              <a:rPr lang="en-ZA" altLang="en-US" b="1" u="sng" dirty="0">
                <a:solidFill>
                  <a:srgbClr val="0000FF"/>
                </a:solidFill>
              </a:rPr>
              <a:t>general ledger</a:t>
            </a:r>
            <a:r>
              <a:rPr lang="en-ZA" altLang="en-US" dirty="0"/>
              <a:t>:</a:t>
            </a:r>
          </a:p>
          <a:p>
            <a:pPr lvl="1" eaLnBrk="1" hangingPunct="1"/>
            <a:r>
              <a:rPr lang="en-ZA" altLang="en-US" b="1" dirty="0">
                <a:solidFill>
                  <a:srgbClr val="99FF99"/>
                </a:solidFill>
                <a:highlight>
                  <a:srgbClr val="000080"/>
                </a:highlight>
              </a:rPr>
              <a:t>Credit</a:t>
            </a:r>
            <a:r>
              <a:rPr lang="en-ZA" altLang="en-US" dirty="0"/>
              <a:t> </a:t>
            </a:r>
            <a:r>
              <a:rPr lang="en-ZA" altLang="en-US" b="1" dirty="0">
                <a:solidFill>
                  <a:srgbClr val="FFFF00"/>
                </a:solidFill>
                <a:highlight>
                  <a:srgbClr val="000080"/>
                </a:highlight>
              </a:rPr>
              <a:t>Bank</a:t>
            </a:r>
            <a:r>
              <a:rPr lang="en-ZA" altLang="en-US" dirty="0">
                <a:solidFill>
                  <a:srgbClr val="FFFF00"/>
                </a:solidFill>
                <a:highlight>
                  <a:srgbClr val="000080"/>
                </a:highlight>
              </a:rPr>
              <a:t> </a:t>
            </a:r>
            <a:r>
              <a:rPr lang="en-ZA" altLang="en-US" dirty="0"/>
              <a:t>(Asset) </a:t>
            </a:r>
            <a:r>
              <a:rPr lang="en-ZA" altLang="en-US" dirty="0">
                <a:highlight>
                  <a:srgbClr val="FFFF00"/>
                </a:highlight>
              </a:rPr>
              <a:t>decreasing</a:t>
            </a:r>
            <a:r>
              <a:rPr lang="en-ZA" altLang="en-US" dirty="0"/>
              <a:t> </a:t>
            </a:r>
            <a:r>
              <a:rPr lang="en-ZA" altLang="en-US" b="1" dirty="0">
                <a:solidFill>
                  <a:srgbClr val="99FF99"/>
                </a:solidFill>
                <a:highlight>
                  <a:srgbClr val="000080"/>
                </a:highlight>
              </a:rPr>
              <a:t>A- MONEY OUT </a:t>
            </a:r>
          </a:p>
          <a:p>
            <a:pPr lvl="1" eaLnBrk="1" hangingPunct="1"/>
            <a:r>
              <a:rPr lang="en-ZA" altLang="en-US" b="1" dirty="0">
                <a:solidFill>
                  <a:srgbClr val="99FF99"/>
                </a:solidFill>
              </a:rPr>
              <a:t>Debit</a:t>
            </a:r>
            <a:r>
              <a:rPr lang="en-ZA" altLang="en-US" dirty="0"/>
              <a:t> </a:t>
            </a:r>
            <a:r>
              <a:rPr lang="en-ZA" altLang="en-US" b="1" dirty="0">
                <a:solidFill>
                  <a:srgbClr val="FF0000"/>
                </a:solidFill>
                <a:highlight>
                  <a:srgbClr val="00FFFF"/>
                </a:highlight>
              </a:rPr>
              <a:t>Fixed Deposit </a:t>
            </a:r>
            <a:r>
              <a:rPr lang="en-ZA" altLang="en-US" dirty="0"/>
              <a:t>(Asset) </a:t>
            </a:r>
            <a:r>
              <a:rPr lang="en-ZA" altLang="en-US" dirty="0">
                <a:highlight>
                  <a:srgbClr val="FFFF00"/>
                </a:highlight>
              </a:rPr>
              <a:t>increasing</a:t>
            </a:r>
            <a:r>
              <a:rPr lang="en-ZA" altLang="en-US" dirty="0"/>
              <a:t>  </a:t>
            </a:r>
            <a:r>
              <a:rPr lang="en-ZA" altLang="en-US" b="1" dirty="0">
                <a:solidFill>
                  <a:srgbClr val="99FF99"/>
                </a:solidFill>
                <a:highlight>
                  <a:srgbClr val="000080"/>
                </a:highlight>
              </a:rPr>
              <a:t>+ 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2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2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92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C:\Users\stegmannw\AppData\Local\Microsoft\Windows\Temporary Internet Files\Content.IE5\AB5RODLU\MCj04413150000[1].png">
            <a:extLst>
              <a:ext uri="{FF2B5EF4-FFF2-40B4-BE49-F238E27FC236}">
                <a16:creationId xmlns:a16="http://schemas.microsoft.com/office/drawing/2014/main" id="{C77F9076-2660-9D6D-F1E9-47EC37636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8715375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E3DBA0-AECE-CA1B-DFC1-40D0B5738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sz="60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ZA" sz="6000" u="sng" dirty="0">
                <a:solidFill>
                  <a:schemeClr val="bg2">
                    <a:lumMod val="25000"/>
                  </a:schemeClr>
                </a:solidFill>
              </a:rPr>
              <a:t>FIXED DEPOSIT </a:t>
            </a:r>
            <a:r>
              <a:rPr lang="en-ZA" sz="6000" dirty="0">
                <a:solidFill>
                  <a:schemeClr val="bg2">
                    <a:lumMod val="25000"/>
                  </a:schemeClr>
                </a:solidFill>
              </a:rPr>
              <a:t>cont</a:t>
            </a:r>
          </a:p>
        </p:txBody>
      </p:sp>
      <p:sp>
        <p:nvSpPr>
          <p:cNvPr id="15364" name="TextBox 6">
            <a:extLst>
              <a:ext uri="{FF2B5EF4-FFF2-40B4-BE49-F238E27FC236}">
                <a16:creationId xmlns:a16="http://schemas.microsoft.com/office/drawing/2014/main" id="{5795287A-B89B-96D7-C2D6-EEF50D50C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12863"/>
            <a:ext cx="6000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ZA" altLang="en-US" sz="240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0245" name="Content Placeholder 9">
            <a:extLst>
              <a:ext uri="{FF2B5EF4-FFF2-40B4-BE49-F238E27FC236}">
                <a16:creationId xmlns:a16="http://schemas.microsoft.com/office/drawing/2014/main" id="{92ECAB7D-1D6D-47F0-0804-BECD9E89E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85875"/>
            <a:ext cx="9144000" cy="5357813"/>
          </a:xfrm>
        </p:spPr>
        <p:txBody>
          <a:bodyPr/>
          <a:lstStyle/>
          <a:p>
            <a:pPr eaLnBrk="1" hangingPunct="1"/>
            <a:r>
              <a:rPr lang="en-ZA" altLang="en-US"/>
              <a:t>When the Fixed deposit </a:t>
            </a:r>
            <a:r>
              <a:rPr lang="en-ZA" altLang="en-US" b="1">
                <a:solidFill>
                  <a:srgbClr val="0000FF"/>
                </a:solidFill>
              </a:rPr>
              <a:t>matures</a:t>
            </a:r>
            <a:r>
              <a:rPr lang="en-ZA" altLang="en-US"/>
              <a:t>(falls due) the money received is recorded in the CRJ</a:t>
            </a:r>
          </a:p>
          <a:p>
            <a:pPr eaLnBrk="1" hangingPunct="1"/>
            <a:r>
              <a:rPr lang="en-ZA" altLang="en-US"/>
              <a:t>It is posted to the </a:t>
            </a:r>
            <a:r>
              <a:rPr lang="en-ZA" altLang="en-US" b="1" u="sng"/>
              <a:t>General ledger</a:t>
            </a:r>
            <a:r>
              <a:rPr lang="en-ZA" altLang="en-US"/>
              <a:t>:</a:t>
            </a:r>
          </a:p>
          <a:p>
            <a:pPr lvl="1" eaLnBrk="1" hangingPunct="1"/>
            <a:r>
              <a:rPr lang="en-ZA" altLang="en-US" b="1">
                <a:solidFill>
                  <a:srgbClr val="FF0000"/>
                </a:solidFill>
              </a:rPr>
              <a:t>Debit</a:t>
            </a:r>
            <a:r>
              <a:rPr lang="en-ZA" altLang="en-US"/>
              <a:t> Bank (asset) increases</a:t>
            </a:r>
          </a:p>
          <a:p>
            <a:pPr lvl="1" eaLnBrk="1" hangingPunct="1"/>
            <a:r>
              <a:rPr lang="en-ZA" altLang="en-US" b="1">
                <a:solidFill>
                  <a:srgbClr val="FF0000"/>
                </a:solidFill>
              </a:rPr>
              <a:t>Credit</a:t>
            </a:r>
            <a:r>
              <a:rPr lang="en-ZA" altLang="en-US"/>
              <a:t> Fixed deposit (asset) decreases</a:t>
            </a:r>
          </a:p>
          <a:p>
            <a:pPr eaLnBrk="1" hangingPunct="1"/>
            <a:endParaRPr lang="en-ZA" altLang="en-US"/>
          </a:p>
          <a:p>
            <a:pPr eaLnBrk="1" hangingPunct="1"/>
            <a:r>
              <a:rPr lang="en-ZA" altLang="en-US" b="1">
                <a:solidFill>
                  <a:srgbClr val="FF0066"/>
                </a:solidFill>
              </a:rPr>
              <a:t>Interest</a:t>
            </a:r>
            <a:r>
              <a:rPr lang="en-ZA" altLang="en-US"/>
              <a:t> on Fixed deposit must be </a:t>
            </a:r>
            <a:r>
              <a:rPr lang="en-ZA" altLang="en-US" b="1">
                <a:solidFill>
                  <a:srgbClr val="0000FF"/>
                </a:solidFill>
              </a:rPr>
              <a:t>CAPITALISED</a:t>
            </a:r>
          </a:p>
          <a:p>
            <a:pPr lvl="1" eaLnBrk="1" hangingPunct="1"/>
            <a:r>
              <a:rPr lang="en-ZA" altLang="en-US"/>
              <a:t>i.e </a:t>
            </a:r>
            <a:r>
              <a:rPr lang="en-ZA" altLang="en-US" b="1">
                <a:solidFill>
                  <a:srgbClr val="FF0066"/>
                </a:solidFill>
              </a:rPr>
              <a:t>added</a:t>
            </a:r>
            <a:r>
              <a:rPr lang="en-ZA" altLang="en-US" b="1">
                <a:solidFill>
                  <a:srgbClr val="0000FF"/>
                </a:solidFill>
              </a:rPr>
              <a:t> to the sum of Fixed deposi</a:t>
            </a:r>
            <a:r>
              <a:rPr lang="en-ZA" altLang="en-US">
                <a:solidFill>
                  <a:srgbClr val="0000FF"/>
                </a:solidFill>
              </a:rPr>
              <a:t>t</a:t>
            </a:r>
          </a:p>
          <a:p>
            <a:pPr lvl="1" eaLnBrk="1" hangingPunct="1"/>
            <a:r>
              <a:rPr lang="en-ZA" altLang="en-US" b="1">
                <a:solidFill>
                  <a:srgbClr val="FF0000"/>
                </a:solidFill>
              </a:rPr>
              <a:t>Debit</a:t>
            </a:r>
            <a:r>
              <a:rPr lang="en-ZA" altLang="en-US"/>
              <a:t> Fixed deposit (asset) increases</a:t>
            </a:r>
          </a:p>
          <a:p>
            <a:pPr lvl="1" eaLnBrk="1" hangingPunct="1"/>
            <a:r>
              <a:rPr lang="en-ZA" altLang="en-US" b="1">
                <a:solidFill>
                  <a:srgbClr val="FF0000"/>
                </a:solidFill>
              </a:rPr>
              <a:t>Credit</a:t>
            </a:r>
            <a:r>
              <a:rPr lang="en-ZA" altLang="en-US"/>
              <a:t> Interest on Fixed deposit (income) increases </a:t>
            </a:r>
            <a:r>
              <a:rPr lang="en-ZA" altLang="en-US">
                <a:sym typeface="Wingdings" panose="05000000000000000000" pitchFamily="2" charset="2"/>
              </a:rPr>
              <a:t>+</a:t>
            </a:r>
            <a:endParaRPr lang="en-ZA" altLang="en-US"/>
          </a:p>
          <a:p>
            <a:pPr eaLnBrk="1" hangingPunct="1"/>
            <a:endParaRPr lang="en-ZA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2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2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2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2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 descr="C:\Users\stegmannw\AppData\Local\Microsoft\Windows\Temporary Internet Files\Content.IE5\AB5RODLU\MCj04413150000[1].png">
            <a:extLst>
              <a:ext uri="{FF2B5EF4-FFF2-40B4-BE49-F238E27FC236}">
                <a16:creationId xmlns:a16="http://schemas.microsoft.com/office/drawing/2014/main" id="{9474C7A7-F5DE-EEA4-51E8-B9F4C4E3F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8715375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54C96C-1A9C-5A04-F465-4A9A32F09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sz="6000" dirty="0">
                <a:solidFill>
                  <a:schemeClr val="bg2">
                    <a:lumMod val="25000"/>
                  </a:schemeClr>
                </a:solidFill>
              </a:rPr>
              <a:t> FIXED DEPOSIT cont</a:t>
            </a:r>
          </a:p>
        </p:txBody>
      </p:sp>
      <p:sp>
        <p:nvSpPr>
          <p:cNvPr id="16388" name="TextBox 6">
            <a:extLst>
              <a:ext uri="{FF2B5EF4-FFF2-40B4-BE49-F238E27FC236}">
                <a16:creationId xmlns:a16="http://schemas.microsoft.com/office/drawing/2014/main" id="{94147B33-4A81-5ECE-7414-6127A8E5F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12863"/>
            <a:ext cx="6000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ZA" altLang="en-US" sz="240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1269" name="Content Placeholder 9">
            <a:extLst>
              <a:ext uri="{FF2B5EF4-FFF2-40B4-BE49-F238E27FC236}">
                <a16:creationId xmlns:a16="http://schemas.microsoft.com/office/drawing/2014/main" id="{C072D593-D9D9-2538-AC5E-59A89E8D9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85875"/>
            <a:ext cx="9144000" cy="5357813"/>
          </a:xfrm>
        </p:spPr>
        <p:txBody>
          <a:bodyPr/>
          <a:lstStyle/>
          <a:p>
            <a:pPr eaLnBrk="1" hangingPunct="1"/>
            <a:r>
              <a:rPr lang="en-ZA" altLang="en-US"/>
              <a:t>If the investor requests that the interest be paid to the investor on a regular basis monthly or quarterly the entry will be made in the C</a:t>
            </a:r>
            <a:r>
              <a:rPr lang="en-ZA" altLang="en-US" b="1" u="sng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ZA" altLang="en-US"/>
              <a:t>J</a:t>
            </a:r>
          </a:p>
          <a:p>
            <a:pPr eaLnBrk="1" hangingPunct="1"/>
            <a:r>
              <a:rPr lang="en-ZA" altLang="en-US"/>
              <a:t>It is posted to the </a:t>
            </a:r>
            <a:r>
              <a:rPr lang="en-ZA" altLang="en-US" b="1">
                <a:solidFill>
                  <a:srgbClr val="0000FF"/>
                </a:solidFill>
              </a:rPr>
              <a:t>general ledger</a:t>
            </a:r>
            <a:r>
              <a:rPr lang="en-ZA" altLang="en-US"/>
              <a:t>:</a:t>
            </a:r>
          </a:p>
          <a:p>
            <a:pPr lvl="1" eaLnBrk="1" hangingPunct="1"/>
            <a:r>
              <a:rPr lang="en-ZA" altLang="en-US"/>
              <a:t>Debit </a:t>
            </a:r>
            <a:r>
              <a:rPr lang="en-ZA" altLang="en-US" b="1">
                <a:solidFill>
                  <a:srgbClr val="0000FF"/>
                </a:solidFill>
              </a:rPr>
              <a:t>Bank</a:t>
            </a:r>
            <a:r>
              <a:rPr lang="en-ZA" altLang="en-US"/>
              <a:t> (asset) increases</a:t>
            </a:r>
          </a:p>
          <a:p>
            <a:pPr lvl="1" eaLnBrk="1" hangingPunct="1"/>
            <a:r>
              <a:rPr lang="en-ZA" altLang="en-US"/>
              <a:t>Credit </a:t>
            </a:r>
            <a:r>
              <a:rPr lang="en-ZA" altLang="en-US" b="1">
                <a:solidFill>
                  <a:srgbClr val="FF0066"/>
                </a:solidFill>
              </a:rPr>
              <a:t>Interest on Fixed deposit </a:t>
            </a:r>
            <a:r>
              <a:rPr lang="en-ZA" altLang="en-US"/>
              <a:t>(income) increases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5">
            <a:extLst>
              <a:ext uri="{FF2B5EF4-FFF2-40B4-BE49-F238E27FC236}">
                <a16:creationId xmlns:a16="http://schemas.microsoft.com/office/drawing/2014/main" id="{43B0AADC-7C3F-1CC5-6782-274AA4F02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50" y="1214438"/>
            <a:ext cx="7958658" cy="5643562"/>
          </a:xfrm>
        </p:spPr>
        <p:txBody>
          <a:bodyPr/>
          <a:lstStyle/>
          <a:p>
            <a:pPr eaLnBrk="1" hangingPunct="1"/>
            <a:r>
              <a:rPr lang="en-ZA" altLang="en-US" sz="2800" dirty="0"/>
              <a:t>Any expense incurred in </a:t>
            </a:r>
            <a:r>
              <a:rPr lang="en-ZA" altLang="en-US" sz="2800" b="1" u="sng" dirty="0"/>
              <a:t>purchasing stock</a:t>
            </a:r>
            <a:r>
              <a:rPr lang="en-ZA" altLang="en-US" sz="2800" dirty="0"/>
              <a:t> is </a:t>
            </a:r>
            <a:r>
              <a:rPr lang="en-ZA" altLang="en-US" sz="2800" b="1" dirty="0">
                <a:solidFill>
                  <a:srgbClr val="FF0066"/>
                </a:solidFill>
                <a:highlight>
                  <a:srgbClr val="000080"/>
                </a:highlight>
              </a:rPr>
              <a:t>charged directly</a:t>
            </a:r>
            <a:r>
              <a:rPr lang="en-ZA" altLang="en-US" sz="2800" dirty="0">
                <a:highlight>
                  <a:srgbClr val="000080"/>
                </a:highlight>
              </a:rPr>
              <a:t> </a:t>
            </a:r>
            <a:r>
              <a:rPr lang="en-ZA" altLang="en-US" sz="2800" dirty="0"/>
              <a:t>to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ZA" altLang="en-US" sz="2800" dirty="0"/>
              <a:t>	                               </a:t>
            </a:r>
            <a:r>
              <a:rPr lang="en-ZA" altLang="en-US" sz="2800" b="1" dirty="0">
                <a:solidFill>
                  <a:srgbClr val="FFFF00"/>
                </a:solidFill>
                <a:highlight>
                  <a:srgbClr val="000080"/>
                </a:highlight>
              </a:rPr>
              <a:t>TRADING STOCK</a:t>
            </a:r>
          </a:p>
          <a:p>
            <a:pPr eaLnBrk="1" hangingPunct="1"/>
            <a:r>
              <a:rPr lang="en-ZA" altLang="en-US" sz="2800" dirty="0"/>
              <a:t>Such expenses increase the value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ZA" altLang="en-US" sz="2800" dirty="0"/>
              <a:t>     of stock.  </a:t>
            </a:r>
          </a:p>
          <a:p>
            <a:pPr eaLnBrk="1" hangingPunct="1"/>
            <a:r>
              <a:rPr lang="en-ZA" altLang="en-US" sz="2800" dirty="0"/>
              <a:t>Examples of </a:t>
            </a:r>
            <a:r>
              <a:rPr lang="en-ZA" altLang="en-US" sz="2800" dirty="0">
                <a:highlight>
                  <a:srgbClr val="00FFFF"/>
                </a:highlight>
              </a:rPr>
              <a:t>transport costs</a:t>
            </a:r>
            <a:r>
              <a:rPr lang="en-ZA" altLang="en-US" sz="2800" dirty="0"/>
              <a:t>: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ZA" altLang="en-US" sz="2800" dirty="0">
                <a:solidFill>
                  <a:srgbClr val="00FFFF"/>
                </a:solidFill>
                <a:highlight>
                  <a:srgbClr val="000080"/>
                </a:highlight>
              </a:rPr>
              <a:t>     </a:t>
            </a:r>
            <a:r>
              <a:rPr lang="en-ZA" altLang="en-US" sz="2800" b="1" dirty="0">
                <a:solidFill>
                  <a:srgbClr val="00FFFF"/>
                </a:solidFill>
                <a:highlight>
                  <a:srgbClr val="000080"/>
                </a:highlight>
              </a:rPr>
              <a:t>railage, freight, customs duty,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ZA" altLang="en-US" sz="2800" b="1" dirty="0">
                <a:solidFill>
                  <a:srgbClr val="00FFFF"/>
                </a:solidFill>
                <a:highlight>
                  <a:srgbClr val="000080"/>
                </a:highlight>
              </a:rPr>
              <a:t>     import duty</a:t>
            </a:r>
          </a:p>
          <a:p>
            <a:pPr eaLnBrk="1" hangingPunct="1"/>
            <a:r>
              <a:rPr lang="en-ZA" altLang="en-US" sz="2800" dirty="0"/>
              <a:t>It is a </a:t>
            </a:r>
            <a:r>
              <a:rPr lang="en-ZA" altLang="en-US" sz="2800" b="1" u="sng" dirty="0"/>
              <a:t>buying</a:t>
            </a:r>
            <a:r>
              <a:rPr lang="en-ZA" altLang="en-US" sz="2800" dirty="0"/>
              <a:t> expense </a:t>
            </a:r>
            <a:r>
              <a:rPr lang="en-ZA" altLang="en-US" sz="2800" dirty="0">
                <a:solidFill>
                  <a:srgbClr val="FFFF00"/>
                </a:solidFill>
                <a:highlight>
                  <a:srgbClr val="000080"/>
                </a:highlight>
              </a:rPr>
              <a:t>In</a:t>
            </a:r>
            <a:r>
              <a:rPr lang="en-ZA" altLang="en-US" sz="2800" dirty="0"/>
              <a:t>clude </a:t>
            </a:r>
            <a:r>
              <a:rPr lang="en-ZA" altLang="en-US" sz="2800" b="1" dirty="0">
                <a:solidFill>
                  <a:srgbClr val="FFFF00"/>
                </a:solidFill>
                <a:highlight>
                  <a:srgbClr val="000080"/>
                </a:highlight>
              </a:rPr>
              <a:t>in</a:t>
            </a:r>
            <a:r>
              <a:rPr lang="en-ZA" altLang="en-US" sz="2800" b="1" dirty="0">
                <a:solidFill>
                  <a:srgbClr val="FFFF00"/>
                </a:solidFill>
              </a:rPr>
              <a:t> </a:t>
            </a:r>
            <a:r>
              <a:rPr lang="en-ZA" altLang="en-US" sz="2800" b="1" dirty="0">
                <a:solidFill>
                  <a:srgbClr val="FFFF00"/>
                </a:solidFill>
                <a:highlight>
                  <a:srgbClr val="000080"/>
                </a:highlight>
              </a:rPr>
              <a:t>Trading</a:t>
            </a:r>
            <a:r>
              <a:rPr lang="en-ZA" altLang="en-US" sz="2800" dirty="0">
                <a:highlight>
                  <a:srgbClr val="000080"/>
                </a:highlight>
              </a:rPr>
              <a:t> </a:t>
            </a:r>
            <a:r>
              <a:rPr lang="en-ZA" altLang="en-US" sz="2800" dirty="0">
                <a:solidFill>
                  <a:srgbClr val="FFFF00"/>
                </a:solidFill>
                <a:highlight>
                  <a:srgbClr val="000080"/>
                </a:highlight>
              </a:rPr>
              <a:t>Stock</a:t>
            </a:r>
            <a:r>
              <a:rPr lang="en-ZA" altLang="en-US" sz="2800" dirty="0"/>
              <a:t>.</a:t>
            </a:r>
          </a:p>
          <a:p>
            <a:pPr eaLnBrk="1" hangingPunct="1"/>
            <a:r>
              <a:rPr lang="en-ZA" altLang="en-US" sz="2800" dirty="0"/>
              <a:t>Carriage on </a:t>
            </a:r>
            <a:r>
              <a:rPr lang="en-ZA" altLang="en-US" sz="2800" b="1" dirty="0">
                <a:solidFill>
                  <a:srgbClr val="99FF99"/>
                </a:solidFill>
                <a:highlight>
                  <a:srgbClr val="000080"/>
                </a:highlight>
              </a:rPr>
              <a:t>Sale</a:t>
            </a:r>
            <a:r>
              <a:rPr lang="en-ZA" altLang="en-US" sz="2800" dirty="0"/>
              <a:t> is a selling expense &amp;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ZA" altLang="en-US" sz="2800" dirty="0"/>
              <a:t>     regarded as </a:t>
            </a:r>
            <a:r>
              <a:rPr lang="en-ZA" altLang="en-US" sz="2800" b="1" dirty="0">
                <a:solidFill>
                  <a:srgbClr val="99FF99"/>
                </a:solidFill>
                <a:highlight>
                  <a:srgbClr val="000080"/>
                </a:highlight>
              </a:rPr>
              <a:t>delivery expense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ZA" alt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0C58F6-AE84-49EA-55CD-732ACDB81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sz="60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ZA" sz="5400" b="1" u="sng" dirty="0">
                <a:solidFill>
                  <a:srgbClr val="99FF99"/>
                </a:solidFill>
              </a:rPr>
              <a:t>CARRIAGE ON PURC</a:t>
            </a:r>
            <a:r>
              <a:rPr lang="en-ZA" sz="5400" b="1" dirty="0">
                <a:solidFill>
                  <a:srgbClr val="99FF99"/>
                </a:solidFill>
              </a:rPr>
              <a:t>HASES</a:t>
            </a:r>
          </a:p>
        </p:txBody>
      </p:sp>
      <p:pic>
        <p:nvPicPr>
          <p:cNvPr id="17412" name="Picture 3" descr="C:\Users\stegmannw\AppData\Local\Microsoft\Windows\Temporary Internet Files\Content.IE5\AB5RODLU\MCj02903200000[1].wmf">
            <a:extLst>
              <a:ext uri="{FF2B5EF4-FFF2-40B4-BE49-F238E27FC236}">
                <a16:creationId xmlns:a16="http://schemas.microsoft.com/office/drawing/2014/main" id="{800C1924-7782-EDC2-4FFD-FA7EFF485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1714501"/>
            <a:ext cx="4000500" cy="3442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2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2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2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2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2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2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7" descr="C:\Users\stegmannw\AppData\Local\Microsoft\Windows\Temporary Internet Files\Content.IE5\Z48GD1BD\MCj04398290000[1].png">
            <a:extLst>
              <a:ext uri="{FF2B5EF4-FFF2-40B4-BE49-F238E27FC236}">
                <a16:creationId xmlns:a16="http://schemas.microsoft.com/office/drawing/2014/main" id="{9F34F71D-450E-B545-6086-EE651C220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214313"/>
            <a:ext cx="7643813" cy="742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372C617-3545-19A8-D60A-A4E5D3BD4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57375"/>
            <a:ext cx="9001125" cy="4857750"/>
          </a:xfrm>
        </p:spPr>
        <p:txBody>
          <a:bodyPr/>
          <a:lstStyle/>
          <a:p>
            <a:pPr eaLnBrk="1" hangingPunct="1"/>
            <a:r>
              <a:rPr lang="en-ZA" altLang="en-US"/>
              <a:t>Most businesses accept credit or debit cards as payment</a:t>
            </a:r>
          </a:p>
          <a:p>
            <a:pPr eaLnBrk="1" hangingPunct="1"/>
            <a:r>
              <a:rPr lang="en-ZA" altLang="en-US"/>
              <a:t>Eliminates the need to carry large amounts of cash</a:t>
            </a:r>
          </a:p>
          <a:p>
            <a:pPr eaLnBrk="1" hangingPunct="1"/>
            <a:r>
              <a:rPr lang="en-ZA" altLang="en-US"/>
              <a:t>Cashier swipes the card &amp; voucher slip showing total purchases is produced.  </a:t>
            </a:r>
          </a:p>
          <a:p>
            <a:pPr eaLnBrk="1" hangingPunct="1"/>
            <a:r>
              <a:rPr lang="en-ZA" altLang="en-US"/>
              <a:t>The customer keeps a copy &amp; the trader retains a copy</a:t>
            </a:r>
          </a:p>
          <a:p>
            <a:pPr eaLnBrk="1" hangingPunct="1"/>
            <a:r>
              <a:rPr lang="en-ZA" altLang="en-US"/>
              <a:t>At the end of the day the cashier adds up all vouchers, cheques &amp; cash received for the day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ZA" altLang="en-US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E3D7D7-B7B9-A2CA-256F-47672F2D4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3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sz="60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ZA" sz="5400" b="1" dirty="0">
                <a:solidFill>
                  <a:schemeClr val="bg2">
                    <a:lumMod val="25000"/>
                  </a:schemeClr>
                </a:solidFill>
              </a:rPr>
              <a:t>CREDIT CARD &amp; </a:t>
            </a:r>
            <a:br>
              <a:rPr lang="en-ZA" sz="54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en-ZA" sz="5400" b="1" dirty="0">
                <a:solidFill>
                  <a:schemeClr val="bg2">
                    <a:lumMod val="25000"/>
                  </a:schemeClr>
                </a:solidFill>
              </a:rPr>
              <a:t>DEBIT CARD SALES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7" descr="C:\Users\stegmannw\AppData\Local\Microsoft\Windows\Temporary Internet Files\Content.IE5\Z48GD1BD\MCj04398290000[1].png">
            <a:extLst>
              <a:ext uri="{FF2B5EF4-FFF2-40B4-BE49-F238E27FC236}">
                <a16:creationId xmlns:a16="http://schemas.microsoft.com/office/drawing/2014/main" id="{B6041DEB-54E6-F0EB-0831-843858BD6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214313"/>
            <a:ext cx="7643813" cy="742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Content Placeholder 5">
            <a:extLst>
              <a:ext uri="{FF2B5EF4-FFF2-40B4-BE49-F238E27FC236}">
                <a16:creationId xmlns:a16="http://schemas.microsoft.com/office/drawing/2014/main" id="{FA7E00A5-286A-9311-D1B5-9671F98FD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57375"/>
            <a:ext cx="9001125" cy="4857750"/>
          </a:xfrm>
        </p:spPr>
        <p:txBody>
          <a:bodyPr/>
          <a:lstStyle/>
          <a:p>
            <a:pPr eaLnBrk="1" hangingPunct="1"/>
            <a:r>
              <a:rPr lang="en-ZA" altLang="en-US" dirty="0"/>
              <a:t>The money for credit/debit card sales will be transferred directly into the business account</a:t>
            </a:r>
          </a:p>
          <a:p>
            <a:pPr eaLnBrk="1" hangingPunct="1"/>
            <a:r>
              <a:rPr lang="en-ZA" altLang="en-US" dirty="0"/>
              <a:t>The business needs to note the following</a:t>
            </a:r>
          </a:p>
          <a:p>
            <a:pPr lvl="1" eaLnBrk="1" hangingPunct="1"/>
            <a:r>
              <a:rPr lang="en-ZA" altLang="en-US" b="1" dirty="0">
                <a:solidFill>
                  <a:srgbClr val="FFFF00"/>
                </a:solidFill>
                <a:highlight>
                  <a:srgbClr val="000080"/>
                </a:highlight>
              </a:rPr>
              <a:t>Credit Card </a:t>
            </a:r>
            <a:r>
              <a:rPr lang="en-ZA" altLang="en-US" dirty="0"/>
              <a:t>sales are regarded as </a:t>
            </a:r>
            <a:r>
              <a:rPr lang="en-ZA" altLang="en-US" b="1" dirty="0">
                <a:solidFill>
                  <a:srgbClr val="99FF99"/>
                </a:solidFill>
                <a:highlight>
                  <a:srgbClr val="00008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cash</a:t>
            </a:r>
            <a:r>
              <a:rPr lang="en-ZA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sales – C</a:t>
            </a:r>
            <a:r>
              <a:rPr lang="en-ZA" altLang="en-US" b="1" u="sng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ZA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</a:p>
          <a:p>
            <a:pPr lvl="1" eaLnBrk="1" hangingPunct="1"/>
            <a:r>
              <a:rPr lang="en-ZA" altLang="en-US" dirty="0"/>
              <a:t>Source document for CC sales is the </a:t>
            </a:r>
            <a:r>
              <a:rPr lang="en-ZA" altLang="en-US" b="1" dirty="0">
                <a:solidFill>
                  <a:srgbClr val="99FF99"/>
                </a:solidFill>
                <a:highlight>
                  <a:srgbClr val="000080"/>
                </a:highlight>
              </a:rPr>
              <a:t>Bank statement</a:t>
            </a:r>
          </a:p>
          <a:p>
            <a:pPr lvl="1" eaLnBrk="1" hangingPunct="1"/>
            <a:r>
              <a:rPr lang="en-ZA" altLang="en-US" dirty="0"/>
              <a:t>The bank charges a levy on each credit card transaction. This levy would appear on the trader’s bank statement and treated as bank charges.</a:t>
            </a:r>
          </a:p>
          <a:p>
            <a:pPr lvl="1" eaLnBrk="1" hangingPunct="1"/>
            <a:r>
              <a:rPr lang="en-ZA" altLang="en-US" dirty="0"/>
              <a:t>For debit cards the customer pays the costs.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ZA" altLang="en-US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ZA" alt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F88602-E804-A121-71DF-ACEE35CF8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3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sz="60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ZA" sz="5400" b="1" dirty="0">
                <a:solidFill>
                  <a:srgbClr val="FFFF00"/>
                </a:solidFill>
                <a:highlight>
                  <a:srgbClr val="000080"/>
                </a:highlight>
              </a:rPr>
              <a:t>CREDIT CARD &amp; </a:t>
            </a:r>
            <a:br>
              <a:rPr lang="en-ZA" sz="5400" b="1" dirty="0">
                <a:solidFill>
                  <a:srgbClr val="FFFF00"/>
                </a:solidFill>
                <a:highlight>
                  <a:srgbClr val="000080"/>
                </a:highlight>
              </a:rPr>
            </a:br>
            <a:r>
              <a:rPr lang="en-ZA" sz="5400" b="1" dirty="0">
                <a:solidFill>
                  <a:srgbClr val="FFFF00"/>
                </a:solidFill>
                <a:highlight>
                  <a:srgbClr val="000080"/>
                </a:highlight>
              </a:rPr>
              <a:t>DEBIT CARD SALES </a:t>
            </a:r>
            <a:r>
              <a:rPr lang="en-ZA" sz="5400" b="1" dirty="0">
                <a:solidFill>
                  <a:schemeClr val="bg2">
                    <a:lumMod val="25000"/>
                  </a:schemeClr>
                </a:solidFill>
              </a:rPr>
              <a:t>cont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1158</Words>
  <Application>Microsoft Office PowerPoint</Application>
  <PresentationFormat>On-screen Show (4:3)</PresentationFormat>
  <Paragraphs>345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Arial Black</vt:lpstr>
      <vt:lpstr>Wingdings</vt:lpstr>
      <vt:lpstr>Office Theme</vt:lpstr>
      <vt:lpstr>ACCOUNTING </vt:lpstr>
      <vt:lpstr>EFT</vt:lpstr>
      <vt:lpstr>INTERNET BANKING </vt:lpstr>
      <vt:lpstr>INTERNET BANKING </vt:lpstr>
      <vt:lpstr>BANK STATEMENT</vt:lpstr>
      <vt:lpstr>BANK STATEMENT</vt:lpstr>
      <vt:lpstr>BANK CHARGES</vt:lpstr>
      <vt:lpstr>BANK OVERDRAFT</vt:lpstr>
      <vt:lpstr>INTEREST ON OVERDRAFT</vt:lpstr>
      <vt:lpstr>NEGOTIATING A LOAN</vt:lpstr>
      <vt:lpstr>PowerPoint Presentation</vt:lpstr>
      <vt:lpstr>INTEREST ON LOAN</vt:lpstr>
      <vt:lpstr> REPAYING A LOAN</vt:lpstr>
      <vt:lpstr> FIXED DEPOSIT</vt:lpstr>
      <vt:lpstr> FIXED DEPOSIT cont</vt:lpstr>
      <vt:lpstr> FIXED DEPOSIT cont</vt:lpstr>
      <vt:lpstr> CARRIAGE ON PURCHASES</vt:lpstr>
      <vt:lpstr> CREDIT CARD &amp;  DEBIT CARD SALES</vt:lpstr>
      <vt:lpstr> CREDIT CARD &amp;  DEBIT CARD SALES cont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ACCOUNTING</dc:title>
  <dc:creator>stegmannw</dc:creator>
  <cp:lastModifiedBy>Kevin Golightly</cp:lastModifiedBy>
  <cp:revision>36</cp:revision>
  <dcterms:created xsi:type="dcterms:W3CDTF">2010-02-09T11:32:09Z</dcterms:created>
  <dcterms:modified xsi:type="dcterms:W3CDTF">2024-04-02T14:22:17Z</dcterms:modified>
</cp:coreProperties>
</file>