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0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8" name="Rectangle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Date Placehold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E4B3B34-AF05-414E-8A39-054D002280E2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Slide Number Placehold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normAutofit/>
          </a:bodyPr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B455A63-C2EB-49CF-A6BC-D2FD5DAD35BA}" type="slidenum">
              <a:rPr kumimoji="0" lang="en-ZA" sz="1600" b="0" i="0" u="none" strike="noStrike" kern="1200" cap="none" spc="0" normalizeH="0" baseline="0" noProof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fld>
            <a:endParaRPr kumimoji="0" lang="en-ZA" sz="16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794E94B-27A5-45D2-8D9A-E4A354D537A2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2450" y="10271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normAutofit/>
          </a:bodyPr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FA6BBD7-BD3E-4EF8-ABC0-BA9A9D845487}" type="slidenum">
              <a:rPr kumimoji="0" lang="en-ZA" sz="1600" b="0" i="0" u="none" strike="noStrike" kern="1200" cap="none" spc="0" normalizeH="0" baseline="0" noProof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fld>
            <a:endParaRPr kumimoji="0" lang="en-ZA" sz="16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8" name="Rectangle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1" name="Rectangle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Straight Connector 24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Date Placeholder 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3C059DC-D7A3-4ACB-ABD0-EEDD64269070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normAutofit/>
          </a:bodyPr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4A9B03-CA03-426A-9BEF-9E6FB06C3245}" type="slidenum">
              <a:rPr kumimoji="0" lang="en-ZA" sz="1600" b="0" i="0" u="none" strike="noStrike" kern="1200" cap="none" spc="0" normalizeH="0" baseline="0" noProof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fld>
            <a:endParaRPr kumimoji="0" lang="en-ZA" sz="16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" name="Straight Connector 19"/>
          <p:cNvSpPr/>
          <p:nvPr/>
        </p:nvSpPr>
        <p:spPr>
          <a:xfrm flipV="1">
            <a:off x="4562475" y="1576388"/>
            <a:ext cx="9525" cy="4818062"/>
          </a:xfrm>
          <a:prstGeom prst="line">
            <a:avLst/>
          </a:prstGeom>
          <a:ln w="9525" cap="flat" cmpd="sng">
            <a:solidFill>
              <a:schemeClr val="tx2"/>
            </a:solidFill>
            <a:prstDash val="sysDash"/>
            <a:headEnd type="none" w="med" len="med"/>
            <a:tailEnd type="none" w="med" len="med"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2"/>
          </p:nvPr>
        </p:nvSpPr>
        <p:spPr>
          <a:xfrm>
            <a:off x="5791200" y="6410325"/>
            <a:ext cx="304482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A2B882-FA67-4F94-910A-E6001C0EACD6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normAutofit/>
          </a:bodyPr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39F0694-AC18-49DB-A0ED-40120CCC0654}" type="slidenum">
              <a:rPr kumimoji="0" lang="en-ZA" sz="1600" b="0" i="0" u="none" strike="noStrike" kern="1200" cap="none" spc="0" normalizeH="0" baseline="0" noProof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fld>
            <a:endParaRPr kumimoji="0" lang="en-ZA" sz="16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traight Connector 19"/>
          <p:cNvSpPr/>
          <p:nvPr/>
        </p:nvSpPr>
        <p:spPr>
          <a:xfrm flipV="1">
            <a:off x="4572000" y="2200275"/>
            <a:ext cx="0" cy="4187825"/>
          </a:xfrm>
          <a:prstGeom prst="line">
            <a:avLst/>
          </a:prstGeom>
          <a:ln w="9525" cap="flat" cmpd="sng">
            <a:solidFill>
              <a:schemeClr val="tx2"/>
            </a:solidFill>
            <a:prstDash val="sysDash"/>
            <a:headEnd type="none" w="med" len="med"/>
            <a:tailEnd type="none" w="med" len="med"/>
          </a:ln>
        </p:spPr>
      </p:sp>
      <p:sp>
        <p:nvSpPr>
          <p:cNvPr id="17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8" name="Rectangle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Straight Connector 2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Oval 2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8" name="Date Placeholder 6"/>
          <p:cNvSpPr>
            <a:spLocks noGrp="1"/>
          </p:cNvSpPr>
          <p:nvPr>
            <p:ph type="dt" sz="half" idx="1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E570CF-F364-4F84-8BC8-1F6F038B64CA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304800" y="6410325"/>
            <a:ext cx="3581400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4343400" y="10429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normAutofit/>
          </a:bodyPr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9E37E5-BF76-4D1A-AC0B-ACD186512690}" type="slidenum">
              <a:rPr kumimoji="0" lang="en-ZA" sz="1600" b="0" i="0" u="none" strike="noStrike" kern="1200" cap="none" spc="0" normalizeH="0" baseline="0" noProof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fld>
            <a:endParaRPr kumimoji="0" lang="en-ZA" sz="16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85243B-3B89-4B55-9ED0-C54734983C85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4343400" y="103663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normAutofit/>
          </a:bodyPr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F6D603-4C64-48D0-A215-49B9173D1519}" type="slidenum">
              <a:rPr kumimoji="0" lang="en-ZA" sz="1600" b="0" i="0" u="none" strike="noStrike" kern="1200" cap="none" spc="0" normalizeH="0" baseline="0" noProof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fld>
            <a:endParaRPr kumimoji="0" lang="en-ZA" sz="16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8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Date Placeholder 1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38FAAAD-8791-46F6-8F54-3036CA0576B8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67200" y="6324600"/>
            <a:ext cx="6096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75140E4-B19E-4D61-ADB8-94DF6C346274}" type="slidenum">
              <a:rPr kumimoji="0" lang="en-ZA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fld>
            <a:endParaRPr kumimoji="0" lang="en-ZA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8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4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Straight Connector 23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371600" y="31273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normAutofit/>
          </a:bodyPr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20534F-FDBE-46C5-961A-682672ED7F44}" type="slidenum">
              <a:rPr kumimoji="0" lang="en-ZA" sz="1600" b="0" i="0" u="none" strike="noStrike" kern="1200" cap="none" spc="0" normalizeH="0" baseline="0" noProof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fld>
            <a:endParaRPr kumimoji="0" lang="en-ZA" sz="16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9" name="Date Placeholder 4"/>
          <p:cNvSpPr>
            <a:spLocks noGrp="1"/>
          </p:cNvSpPr>
          <p:nvPr>
            <p:ph type="dt" sz="half" idx="1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1365A8-DE3E-49FD-BEBD-F78B14ACCF10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01625" y="6410325"/>
            <a:ext cx="3382963" cy="366713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8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28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371600" y="31273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normAutofit/>
          </a:bodyPr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97D023A-42BD-4468-860D-0B9ED029815C}" type="slidenum">
              <a:rPr kumimoji="0" lang="en-ZA" sz="1600" b="0" i="0" u="none" strike="noStrike" kern="1200" cap="none" spc="0" normalizeH="0" baseline="0" noProof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fld>
            <a:endParaRPr kumimoji="0" lang="en-ZA" sz="16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9" name="Date Placeholder 4"/>
          <p:cNvSpPr>
            <a:spLocks noGrp="1"/>
          </p:cNvSpPr>
          <p:nvPr>
            <p:ph type="dt" sz="half" idx="12"/>
          </p:nvPr>
        </p:nvSpPr>
        <p:spPr>
          <a:xfrm>
            <a:off x="5788025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F94A56-2D41-4FCC-9EB7-DBBDB58C9BD5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01625" y="6410325"/>
            <a:ext cx="3584575" cy="366713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CB6D3D0-030E-4C15-98EC-11587C021D89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normAutofit/>
          </a:bodyPr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0D72B2E-4891-40B7-8228-18FB86D19C34}" type="slidenum">
              <a:rPr kumimoji="0" lang="en-ZA" sz="1600" b="0" i="0" u="none" strike="noStrike" kern="1200" cap="none" spc="0" normalizeH="0" baseline="0" noProof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fld>
            <a:endParaRPr kumimoji="0" lang="en-ZA" sz="16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8" name="Rectangle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 rot="5400000">
            <a:off x="4021138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15150" y="3009900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normAutofit/>
          </a:bodyPr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DEDCD7-2A56-4015-A1A2-958C22987D7A}" type="slidenum">
              <a:rPr kumimoji="0" lang="en-ZA" sz="1600" b="0" i="0" u="none" strike="noStrike" kern="1200" cap="none" spc="0" normalizeH="0" baseline="0" noProof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fld>
            <a:endParaRPr kumimoji="0" lang="en-ZA" sz="16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2E311D1-3D76-41CA-999F-723EA1C574EB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7AB8C6-605A-46E2-9AF8-1ABC5CF2F12F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  <a:latin typeface="Georgia" panose="02040502050405020303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96E334A-4810-494C-ACD5-E7BCD19BACCD}" type="slidenum">
              <a:rPr kumimoji="0" lang="en-ZA" sz="1600" b="0" i="0" u="none" strike="noStrike" kern="1200" cap="none" spc="0" normalizeH="0" baseline="0" noProof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fld>
            <a:endParaRPr kumimoji="0" lang="en-ZA" sz="16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r>
              <a:rPr lang="en-US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/>
              <a:t>Second level</a:t>
            </a:r>
            <a:endParaRPr lang="en-US" altLang="en-US" dirty="0"/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  <a:p>
            <a:pPr lvl="3"/>
            <a:r>
              <a:rPr lang="en-US" altLang="en-US" dirty="0"/>
              <a:t>Fourth level</a:t>
            </a:r>
            <a:endParaRPr lang="en-US" altLang="en-US" dirty="0"/>
          </a:p>
          <a:p>
            <a:pPr lvl="4"/>
            <a:r>
              <a:rPr lang="en-US" altLang="en-US" dirty="0"/>
              <a:t>Fifth level</a:t>
            </a:r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005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276600"/>
          </a:xfrm>
          <a:solidFill>
            <a:schemeClr val="tx1"/>
          </a:solidFill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4400" b="1" i="0" u="none" strike="noStrike" kern="1200" cap="all" spc="25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MY GIFTED </a:t>
            </a:r>
            <a:endParaRPr kumimoji="0" lang="en-US" sz="4400" b="1" i="0" u="none" strike="noStrike" kern="1200" cap="all" spc="25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4400" b="1" i="0" u="none" strike="noStrike" kern="1200" cap="all" spc="25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all" spc="25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ACCOUNTING CLASSES</a:t>
            </a:r>
            <a:endParaRPr kumimoji="0" lang="en-US" sz="4400" b="1" i="0" u="none" strike="noStrike" kern="1200" cap="all" spc="25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315" name="Title 1"/>
          <p:cNvSpPr>
            <a:spLocks noGrp="1"/>
          </p:cNvSpPr>
          <p:nvPr>
            <p:ph type="ctrTitle"/>
          </p:nvPr>
        </p:nvSpPr>
        <p:spPr>
          <a:ln/>
        </p:spPr>
        <p:txBody>
          <a:bodyPr vert="horz" wrap="square" lIns="91440" tIns="45720" rIns="91440" bIns="45720" anchor="b"/>
          <a:p>
            <a:pPr eaLnBrk="1" hangingPunct="1">
              <a:buClrTx/>
              <a:buSzTx/>
              <a:buFontTx/>
            </a:pPr>
            <a:r>
              <a:rPr lang="en-US" altLang="en-US" sz="7000" b="1" kern="1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BANK</a:t>
            </a:r>
            <a:r>
              <a:rPr lang="en-US" altLang="en-US" b="1" kern="1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RECONCILIATIONS</a:t>
            </a:r>
            <a:endParaRPr lang="en-ZA" altLang="en-US" b="1" kern="12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100000"/>
            </a:schemeClr>
          </a:solidFill>
          <a:ln/>
        </p:spPr>
        <p:txBody>
          <a:bodyPr vert="horz" wrap="square" lIns="91440" tIns="45720" rIns="91440" bIns="45720" anchor="b"/>
          <a:p>
            <a:pPr eaLnBrk="1" hangingPunct="1"/>
            <a:r>
              <a:rPr lang="en-US" altLang="en-US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SUMMARY OF RECON PROCEDURE</a:t>
            </a:r>
            <a:endParaRPr lang="en-ZA" altLang="en-US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 vert="horz" wrap="square" lIns="91440" tIns="45720" rIns="91440" bIns="45720" numCol="1" anchor="t" anchorCtr="0" compatLnSpc="1">
            <a:normAutofit lnSpcReduction="2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ITEM: </a:t>
            </a:r>
            <a:r>
              <a:rPr kumimoji="0" lang="en-US" sz="27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Late deposit</a:t>
            </a:r>
            <a:endParaRPr kumimoji="0" lang="en-US" sz="27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2700" b="1" i="1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EXPLANATION: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deposit is made in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       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Doesn’t appear in B/S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27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REASON: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Deposit made after Bank Statement drawn up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Record as an outstanding 				               deposit n the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Bank Recon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               statement (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credit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entry)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L+</a:t>
            </a:r>
            <a:endParaRPr kumimoji="0" lang="en-US" sz="27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ZA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0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charRg st="20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charRg st="20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59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charRg st="59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charRg st="59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94" end="1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charRg st="94" end="13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charRg st="94" end="13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136" end="2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charRg st="136" end="26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charRg st="136" end="26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01625" y="201613"/>
            <a:ext cx="8534400" cy="758825"/>
          </a:xfrm>
          <a:solidFill>
            <a:schemeClr val="tx1">
              <a:alpha val="100000"/>
            </a:schemeClr>
          </a:solidFill>
          <a:ln/>
        </p:spPr>
        <p:txBody>
          <a:bodyPr vert="horz" wrap="square" lIns="91440" tIns="45720" rIns="91440" bIns="45720" anchor="b"/>
          <a:p>
            <a:pPr eaLnBrk="1" hangingPunct="1"/>
            <a:r>
              <a:rPr lang="en-US" altLang="en-US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SUMMARY OF RECON PROCEDURE</a:t>
            </a:r>
            <a:endParaRPr lang="en-ZA" altLang="en-US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842375" cy="4949825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AutoNum type="arabicPeriod" startAt="2"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ITEM: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Outstanding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cheques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EXPLANATION: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Cheques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issued are recorded 			           	         in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J, but don’t appear on 			                   B/S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REASON: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payee has not yet presented it 		                 to the bank for payment yet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Record these as outstanding 			              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cheques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the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Bank recon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               statement (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debit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entry)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L-</a:t>
            </a:r>
            <a:endParaRPr kumimoji="0" lang="en-US" sz="27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endParaRPr kumimoji="0" lang="en-ZA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7" end="1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charRg st="27" end="14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27" end="14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8" end="2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charRg st="148" end="23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charRg st="148" end="23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40" end="3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charRg st="240" end="37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charRg st="240" end="37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100000"/>
            </a:schemeClr>
          </a:solidFill>
          <a:ln/>
        </p:spPr>
        <p:txBody>
          <a:bodyPr vert="horz" wrap="square" lIns="91440" tIns="45720" rIns="91440" bIns="45720" anchor="b"/>
          <a:p>
            <a:pPr eaLnBrk="1" hangingPunct="1"/>
            <a:r>
              <a:rPr lang="en-US" altLang="en-US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SUMMARY OF RECON PROCEDURE</a:t>
            </a:r>
            <a:endParaRPr lang="en-ZA" altLang="en-US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82000" cy="51054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AutoNum type="arabicPeriod" startAt="3"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ITEM: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Service fees, cash deposit fees, credit 	         card levies &amp; other charges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EXPLANATION: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These appear as debits on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B/S</a:t>
            </a:r>
            <a:endParaRPr kumimoji="0" lang="en-US" sz="27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        </a:t>
            </a:r>
            <a:r>
              <a:rPr kumimoji="0" lang="en-US" sz="27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ONLY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but don’t appear in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REASON: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These charges are calculated by the 		      bank &amp; deducted from the client’s 		      account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Add up all the charges &amp; record 			    them in the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 as Bank charges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27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endParaRPr kumimoji="0" lang="en-ZA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charRg st="0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charRg st="0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85" end="1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charRg st="85" end="1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85" end="1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9" end="1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charRg st="129" end="17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charRg st="129" end="17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71" end="2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charRg st="171" end="27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charRg st="171" end="27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75" end="3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charRg st="275" end="35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charRg st="275" end="35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100000"/>
            </a:schemeClr>
          </a:solidFill>
          <a:ln/>
        </p:spPr>
        <p:txBody>
          <a:bodyPr vert="horz" wrap="square" lIns="91440" tIns="45720" rIns="91440" bIns="45720" anchor="b"/>
          <a:p>
            <a:pPr eaLnBrk="1" hangingPunct="1"/>
            <a:r>
              <a:rPr lang="en-US" altLang="en-US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SUMMARY OF RECON PROCEDURE</a:t>
            </a:r>
            <a:endParaRPr lang="en-ZA" altLang="en-US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5026025"/>
          </a:xfrm>
          <a:ln/>
        </p:spPr>
        <p:txBody>
          <a:bodyPr vert="horz" wrap="square" lIns="91440" tIns="45720" rIns="91440" bIns="45720" anchor="t"/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AutoNum type="arabicPeriod" startAt="4"/>
            </a:pPr>
            <a:r>
              <a:rPr lang="en-US" altLang="en-US" b="1" dirty="0">
                <a:solidFill>
                  <a:srgbClr val="FF0000"/>
                </a:solidFill>
              </a:rPr>
              <a:t>ITEM: </a:t>
            </a:r>
            <a:r>
              <a:rPr lang="en-US" altLang="en-US" dirty="0"/>
              <a:t>Interest on Overdraft</a:t>
            </a:r>
            <a:endParaRPr lang="en-US" altLang="en-US" dirty="0"/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endParaRPr lang="en-US" altLang="en-US" sz="1400" b="1" dirty="0">
              <a:solidFill>
                <a:srgbClr val="FF0000"/>
              </a:solidFill>
            </a:endParaRPr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dirty="0"/>
              <a:t>	</a:t>
            </a:r>
            <a:r>
              <a:rPr lang="en-US" altLang="en-US" b="1" dirty="0">
                <a:solidFill>
                  <a:srgbClr val="00B0F0"/>
                </a:solidFill>
              </a:rPr>
              <a:t>EXPLANATION:</a:t>
            </a:r>
            <a:r>
              <a:rPr lang="en-US" altLang="en-US" dirty="0"/>
              <a:t> The charge levied by the bank 			  	         if the account is overdrawn.  			                   This appears as a debit on the 			                   </a:t>
            </a:r>
            <a:r>
              <a:rPr lang="en-US" altLang="en-US" b="1" dirty="0">
                <a:solidFill>
                  <a:srgbClr val="FF0000"/>
                </a:solidFill>
              </a:rPr>
              <a:t>B/S ONLY </a:t>
            </a:r>
            <a:r>
              <a:rPr lang="en-US" altLang="en-US" dirty="0"/>
              <a:t>but doesn’t appear </a:t>
            </a:r>
            <a:endParaRPr lang="en-US" altLang="en-US" dirty="0"/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dirty="0"/>
              <a:t>                                                               in CPJ</a:t>
            </a:r>
            <a:endParaRPr lang="en-US" altLang="en-US" dirty="0"/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endParaRPr lang="en-US" altLang="en-US" sz="1400" b="1" dirty="0">
              <a:solidFill>
                <a:srgbClr val="00B0F0"/>
              </a:solidFill>
            </a:endParaRPr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dirty="0"/>
              <a:t>	</a:t>
            </a:r>
            <a:r>
              <a:rPr lang="en-US" altLang="en-US" b="1" dirty="0">
                <a:solidFill>
                  <a:srgbClr val="00B050"/>
                </a:solidFill>
              </a:rPr>
              <a:t>REASON: </a:t>
            </a:r>
            <a:r>
              <a:rPr lang="en-US" altLang="en-US" dirty="0"/>
              <a:t>It appears separate to Bank Charges.  			     Interest must  be considered.</a:t>
            </a:r>
            <a:endParaRPr lang="en-US" altLang="en-US" sz="1400" b="1" dirty="0">
              <a:solidFill>
                <a:srgbClr val="00B050"/>
              </a:solidFill>
            </a:endParaRPr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	</a:t>
            </a:r>
            <a:r>
              <a:rPr lang="en-US" altLang="en-US" b="1" dirty="0">
                <a:solidFill>
                  <a:srgbClr val="FFC000"/>
                </a:solidFill>
              </a:rPr>
              <a:t> PROCEDURE: </a:t>
            </a:r>
            <a:r>
              <a:rPr lang="en-US" altLang="en-US" dirty="0"/>
              <a:t>Record Interest on Overdraft in 				     the C</a:t>
            </a:r>
            <a:r>
              <a:rPr lang="en-US" altLang="en-US" b="1" dirty="0">
                <a:solidFill>
                  <a:srgbClr val="FF0000"/>
                </a:solidFill>
              </a:rPr>
              <a:t>P</a:t>
            </a:r>
            <a:r>
              <a:rPr lang="en-US" altLang="en-US" dirty="0"/>
              <a:t>J</a:t>
            </a:r>
            <a:endParaRPr lang="en-ZA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9" end="2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charRg st="29" end="2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29" end="2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2" end="29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charRg st="222" end="29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charRg st="222" end="29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93" end="3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charRg st="293" end="3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charRg st="293" end="3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78" end="4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charRg st="378" end="44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charRg st="378" end="44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100000"/>
            </a:schemeClr>
          </a:solidFill>
          <a:ln/>
        </p:spPr>
        <p:txBody>
          <a:bodyPr vert="horz" wrap="square" lIns="91440" tIns="45720" rIns="91440" bIns="45720" anchor="b"/>
          <a:p>
            <a:pPr eaLnBrk="1" hangingPunct="1"/>
            <a:r>
              <a:rPr lang="en-US" altLang="en-US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SUMMARY OF RECON PROCEDURE</a:t>
            </a:r>
            <a:endParaRPr lang="en-ZA" altLang="en-US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 vert="horz" wrap="square" lIns="91440" tIns="45720" rIns="91440" bIns="45720" numCol="1" anchor="t" anchorCtr="0" compatLnSpc="1">
            <a:normAutofit fontScale="92500" lnSpcReduction="1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	ITEM: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Direct deposits/electronic transfers</a:t>
            </a:r>
            <a:endParaRPr kumimoji="0" lang="en-US" sz="27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EXPLANATION: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People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deposit funds directly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       into the banking account of the  			      	       business electronically.         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 These amounts appear as 					       credits on the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B/S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but do </a:t>
            </a:r>
            <a:r>
              <a:rPr kumimoji="0" lang="en-US" sz="27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				       appear in the CRJ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REASON: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trader verifies electronic transfer upon 		    receipt of the B/S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PROCEDURE: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Record these in the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endParaRPr kumimoji="0" lang="en-ZA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charRg st="0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charRg st="0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7" end="1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charRg st="47" end="18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47" end="18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6" end="3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charRg st="186" end="3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charRg st="186" end="3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26" end="40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charRg st="326" end="40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charRg st="326" end="40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06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charRg st="406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charRg st="406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100000"/>
            </a:schemeClr>
          </a:solidFill>
          <a:ln/>
        </p:spPr>
        <p:txBody>
          <a:bodyPr vert="horz" wrap="square" lIns="91440" tIns="45720" rIns="91440" bIns="45720" anchor="b"/>
          <a:p>
            <a:pPr eaLnBrk="1" hangingPunct="1"/>
            <a:r>
              <a:rPr lang="en-US" altLang="en-US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SUMMARY OF RECON PROCEDURE</a:t>
            </a:r>
            <a:endParaRPr lang="en-ZA" altLang="en-US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 vert="horz" wrap="square" lIns="91440" tIns="45720" rIns="91440" bIns="45720" numCol="1" anchor="t" anchorCtr="0" compatLnSpc="1">
            <a:normAutofit lnSpcReduction="1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AutoNum type="arabicPeriod" startAt="6"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ITEM: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Debit orders ‘Payments”</a:t>
            </a:r>
            <a:endParaRPr kumimoji="0" lang="en-US" sz="27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EXPLANATION: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is an instruction to the 				         bank to pay amounts on behalf 				         of the BUS.  These appear as 				         debits in the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B/S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but do </a:t>
            </a:r>
            <a:r>
              <a:rPr kumimoji="0" lang="en-US" sz="27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				         appear in the CPJ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REASON: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trader verifies debit orders upon 			      receipt of the B/S from the bank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PROCEDURE: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Record these in the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endParaRPr kumimoji="0" lang="en-ZA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charRg st="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charRg st="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1" end="2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charRg st="31" end="23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31" end="23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34" end="3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charRg st="234" end="3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charRg st="234" end="3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24" end="3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charRg st="324" end="36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charRg st="324" end="36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100000"/>
            </a:schemeClr>
          </a:solidFill>
          <a:ln/>
        </p:spPr>
        <p:txBody>
          <a:bodyPr vert="horz" wrap="square" lIns="91440" tIns="45720" rIns="91440" bIns="45720" anchor="b"/>
          <a:p>
            <a:pPr eaLnBrk="1" hangingPunct="1"/>
            <a:r>
              <a:rPr lang="en-US" altLang="en-US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SUMMARY OF RECON PROCEDURE</a:t>
            </a:r>
            <a:endParaRPr lang="en-ZA" altLang="en-US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613775" cy="4572000"/>
          </a:xfrm>
          <a:ln/>
        </p:spPr>
        <p:txBody>
          <a:bodyPr vert="horz" wrap="square" lIns="91440" tIns="45720" rIns="91440" bIns="45720" anchor="t"/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7.	ITEM: </a:t>
            </a:r>
            <a:r>
              <a:rPr lang="en-US" altLang="en-US" dirty="0"/>
              <a:t>Electronic </a:t>
            </a:r>
            <a:r>
              <a:rPr lang="en-US" altLang="en-US" b="1" dirty="0">
                <a:solidFill>
                  <a:srgbClr val="0000FF"/>
                </a:solidFill>
              </a:rPr>
              <a:t>payments</a:t>
            </a:r>
            <a:endParaRPr lang="en-US" altLang="en-US" b="1" dirty="0">
              <a:solidFill>
                <a:srgbClr val="0000FF"/>
              </a:solidFill>
            </a:endParaRPr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endParaRPr lang="en-US" altLang="en-US" sz="1400" b="1" dirty="0">
              <a:solidFill>
                <a:srgbClr val="FF0000"/>
              </a:solidFill>
            </a:endParaRPr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dirty="0"/>
              <a:t>	</a:t>
            </a:r>
            <a:r>
              <a:rPr lang="en-US" altLang="en-US" b="1" dirty="0">
                <a:solidFill>
                  <a:srgbClr val="00B0F0"/>
                </a:solidFill>
              </a:rPr>
              <a:t>EXPLANATION:</a:t>
            </a:r>
            <a:r>
              <a:rPr lang="en-US" altLang="en-US" dirty="0"/>
              <a:t> The trade makes electronic 				         payments in favour of suppliers. 			         These appear as debits on the 				        </a:t>
            </a:r>
            <a:r>
              <a:rPr lang="en-US" altLang="en-US" b="1" dirty="0">
                <a:solidFill>
                  <a:srgbClr val="FF0000"/>
                </a:solidFill>
              </a:rPr>
              <a:t>B/S</a:t>
            </a:r>
            <a:r>
              <a:rPr lang="en-US" altLang="en-US" dirty="0"/>
              <a:t> only but do</a:t>
            </a:r>
            <a:r>
              <a:rPr lang="en-US" altLang="en-US" b="1" u="sng" dirty="0"/>
              <a:t> not </a:t>
            </a:r>
            <a:r>
              <a:rPr lang="en-US" altLang="en-US" dirty="0"/>
              <a:t>appear in </a:t>
            </a:r>
            <a:endParaRPr lang="en-US" altLang="en-US" dirty="0"/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dirty="0"/>
              <a:t>                                            the CPJ                                                          </a:t>
            </a:r>
            <a:endParaRPr lang="en-US" altLang="en-US" sz="1400" b="1" dirty="0">
              <a:solidFill>
                <a:srgbClr val="00B0F0"/>
              </a:solidFill>
            </a:endParaRPr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dirty="0"/>
              <a:t>	</a:t>
            </a:r>
            <a:r>
              <a:rPr lang="en-US" altLang="en-US" b="1" dirty="0">
                <a:solidFill>
                  <a:srgbClr val="00B050"/>
                </a:solidFill>
              </a:rPr>
              <a:t>REASON:</a:t>
            </a:r>
            <a:r>
              <a:rPr lang="en-US" altLang="en-US" dirty="0"/>
              <a:t> The trader verifies debit orders upon 			      receipt of the B/S from the bank</a:t>
            </a:r>
            <a:endParaRPr lang="en-US" altLang="en-US" dirty="0"/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endParaRPr lang="en-US" altLang="en-US" sz="1400" b="1" dirty="0">
              <a:solidFill>
                <a:srgbClr val="00B050"/>
              </a:solidFill>
            </a:endParaRPr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	</a:t>
            </a:r>
            <a:r>
              <a:rPr lang="en-US" altLang="en-US" b="1" dirty="0">
                <a:solidFill>
                  <a:srgbClr val="FFC000"/>
                </a:solidFill>
              </a:rPr>
              <a:t> PROCEDURE:</a:t>
            </a:r>
            <a:r>
              <a:rPr lang="en-US" altLang="en-US" dirty="0"/>
              <a:t> Record these in the C</a:t>
            </a:r>
            <a:r>
              <a:rPr lang="en-US" altLang="en-US" b="1" dirty="0">
                <a:solidFill>
                  <a:srgbClr val="FF0000"/>
                </a:solidFill>
              </a:rPr>
              <a:t>P</a:t>
            </a:r>
            <a:r>
              <a:rPr lang="en-US" altLang="en-US" dirty="0"/>
              <a:t>J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0" end="2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charRg st="30" end="20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30" end="20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02" end="3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charRg st="202" end="3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charRg st="202" end="3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12" end="40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charRg st="312" end="40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charRg st="312" end="40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02" end="4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charRg st="402" end="43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charRg st="402" end="43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/>
          <a:p>
            <a:pPr eaLnBrk="1" hangingPunct="1"/>
            <a:r>
              <a:rPr lang="en-US" altLang="en-US" kern="1200" dirty="0">
                <a:solidFill>
                  <a:srgbClr val="7B9899"/>
                </a:solidFill>
                <a:latin typeface="+mj-lt"/>
                <a:ea typeface="+mj-ea"/>
                <a:cs typeface="+mj-cs"/>
              </a:rPr>
              <a:t>SUMMARY OF RECON PROCEDURE</a:t>
            </a:r>
            <a:endParaRPr lang="en-ZA" altLang="en-US" kern="1200" dirty="0">
              <a:solidFill>
                <a:srgbClr val="7B989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0"/>
            <a:ext cx="8809038" cy="4572000"/>
          </a:xfrm>
        </p:spPr>
        <p:txBody>
          <a:bodyPr vert="horz" wrap="square" lIns="91440" tIns="45720" rIns="91440" bIns="45720" numCol="1" anchor="t" anchorCtr="0" compatLnSpc="1">
            <a:normAutofit fontScale="92500" lnSpcReduction="1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AutoNum type="arabicPeriod" startAt="8"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ITEM: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Dishonoured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cheques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received. </a:t>
            </a:r>
            <a:endParaRPr kumimoji="0" lang="en-US" sz="27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Note: “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originally recorded in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J.”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EXPLANATION: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Debtor’s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cheques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which are 				                   returned due to insufficient 	  	               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funds.  These appear as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debits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				     the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B/S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but do </a:t>
            </a:r>
            <a:r>
              <a:rPr kumimoji="0" lang="en-US" sz="27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appear in the CPJ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REASON: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trader verifies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dishonoured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				    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cheques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upon receipt of the B/S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PROCEDURE: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Reverse all r/d (bad)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cheques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the 				  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endParaRPr kumimoji="0" lang="en-ZA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charRg st="0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charRg st="0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7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charRg st="37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37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81" end="19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charRg st="81" end="19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charRg st="81" end="19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4" end="3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charRg st="194" end="3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charRg st="194" end="3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18" end="40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charRg st="318" end="40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charRg st="318" end="40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01" end="4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charRg st="401" end="46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charRg st="401" end="46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/>
          <a:p>
            <a:pPr eaLnBrk="1" hangingPunct="1"/>
            <a:r>
              <a:rPr lang="en-US" altLang="en-US" kern="1200" dirty="0">
                <a:solidFill>
                  <a:srgbClr val="7B9899"/>
                </a:solidFill>
                <a:latin typeface="+mj-lt"/>
                <a:ea typeface="+mj-ea"/>
                <a:cs typeface="+mj-cs"/>
              </a:rPr>
              <a:t>SUMMARY OF RECON PROCEDURE</a:t>
            </a:r>
            <a:endParaRPr lang="en-ZA" altLang="en-US" kern="1200" dirty="0">
              <a:solidFill>
                <a:srgbClr val="7B989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  <a:ln/>
        </p:spPr>
        <p:txBody>
          <a:bodyPr vert="horz" wrap="square" lIns="91440" tIns="45720" rIns="91440" bIns="45720" anchor="t"/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9.	ITEM: </a:t>
            </a:r>
            <a:r>
              <a:rPr lang="en-US" altLang="en-US" dirty="0"/>
              <a:t>Interest </a:t>
            </a:r>
            <a:r>
              <a:rPr lang="en-US" altLang="en-US" b="1" u="sng" dirty="0">
                <a:solidFill>
                  <a:srgbClr val="0000FF"/>
                </a:solidFill>
              </a:rPr>
              <a:t>earned </a:t>
            </a:r>
            <a:r>
              <a:rPr lang="en-US" altLang="en-US" dirty="0"/>
              <a:t>on credit balances</a:t>
            </a:r>
            <a:endParaRPr lang="en-US" altLang="en-US" dirty="0"/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endParaRPr lang="en-US" altLang="en-US" sz="1400" b="1" dirty="0">
              <a:solidFill>
                <a:srgbClr val="FF0000"/>
              </a:solidFill>
            </a:endParaRPr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dirty="0"/>
              <a:t>	</a:t>
            </a:r>
            <a:r>
              <a:rPr lang="en-US" altLang="en-US" b="1" dirty="0">
                <a:solidFill>
                  <a:srgbClr val="00B0F0"/>
                </a:solidFill>
              </a:rPr>
              <a:t>EXPLANATION:</a:t>
            </a:r>
            <a:r>
              <a:rPr lang="en-US" altLang="en-US" dirty="0"/>
              <a:t> Amount earned on credit 				         balances which appear on the 				         </a:t>
            </a:r>
            <a:r>
              <a:rPr lang="en-US" altLang="en-US" b="1" dirty="0">
                <a:solidFill>
                  <a:srgbClr val="FF0000"/>
                </a:solidFill>
              </a:rPr>
              <a:t>B/S</a:t>
            </a:r>
            <a:r>
              <a:rPr lang="en-US" altLang="en-US" dirty="0"/>
              <a:t> but </a:t>
            </a:r>
            <a:r>
              <a:rPr lang="en-US" altLang="en-US" b="1" dirty="0"/>
              <a:t>not</a:t>
            </a:r>
            <a:r>
              <a:rPr lang="en-US" altLang="en-US" dirty="0"/>
              <a:t> in the CRJ YET!</a:t>
            </a:r>
            <a:endParaRPr lang="en-US" altLang="en-US" dirty="0"/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endParaRPr lang="en-US" altLang="en-US" sz="1400" b="1" dirty="0">
              <a:solidFill>
                <a:srgbClr val="00B0F0"/>
              </a:solidFill>
            </a:endParaRPr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dirty="0"/>
              <a:t>	</a:t>
            </a:r>
            <a:r>
              <a:rPr lang="en-US" altLang="en-US" b="1" dirty="0">
                <a:solidFill>
                  <a:srgbClr val="00B050"/>
                </a:solidFill>
              </a:rPr>
              <a:t>REASON: </a:t>
            </a:r>
            <a:r>
              <a:rPr lang="en-US" altLang="en-US" dirty="0"/>
              <a:t>Interest earned is calculated by the 		                bank &amp; is verified upon receipt of B/S</a:t>
            </a:r>
            <a:endParaRPr lang="en-US" altLang="en-US" dirty="0"/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endParaRPr lang="en-US" altLang="en-US" sz="1400" b="1" dirty="0">
              <a:solidFill>
                <a:srgbClr val="00B050"/>
              </a:solidFill>
            </a:endParaRPr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	</a:t>
            </a:r>
            <a:r>
              <a:rPr lang="en-US" altLang="en-US" b="1" dirty="0">
                <a:solidFill>
                  <a:srgbClr val="FFC000"/>
                </a:solidFill>
              </a:rPr>
              <a:t> PROCEDURE:</a:t>
            </a:r>
            <a:r>
              <a:rPr lang="en-US" altLang="en-US" dirty="0"/>
              <a:t> Record in the C</a:t>
            </a:r>
            <a:r>
              <a:rPr lang="en-US" altLang="en-US" dirty="0">
                <a:solidFill>
                  <a:srgbClr val="FF0000"/>
                </a:solidFill>
              </a:rPr>
              <a:t>R</a:t>
            </a:r>
            <a:r>
              <a:rPr lang="en-US" altLang="en-US" dirty="0"/>
              <a:t>J</a:t>
            </a:r>
            <a:endParaRPr lang="en-ZA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5" end="1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charRg st="45" end="16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45" end="16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67" end="2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charRg st="167" end="27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charRg st="167" end="27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71" end="3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charRg st="271" end="30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charRg st="271" end="30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/>
          <a:p>
            <a:pPr eaLnBrk="1" hangingPunct="1"/>
            <a:r>
              <a:rPr lang="en-US" altLang="en-US" kern="1200" dirty="0">
                <a:solidFill>
                  <a:srgbClr val="7B9899"/>
                </a:solidFill>
                <a:latin typeface="+mj-lt"/>
                <a:ea typeface="+mj-ea"/>
                <a:cs typeface="+mj-cs"/>
              </a:rPr>
              <a:t>SUMMARY OF RECON PROCEDURE</a:t>
            </a:r>
            <a:endParaRPr lang="en-ZA" altLang="en-US" kern="1200" dirty="0">
              <a:solidFill>
                <a:srgbClr val="7B989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 vert="horz" wrap="square" lIns="91440" tIns="45720" rIns="91440" bIns="45720" numCol="1" anchor="t" anchorCtr="0" compatLnSpc="1">
            <a:normAutofit fontScale="925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10.ITEM: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Errors in the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EXPLANATION: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value of the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			              	     </a:t>
            </a:r>
            <a:r>
              <a:rPr kumimoji="0" lang="en-US" sz="27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overs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tated in the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 &amp; posted          			      accordingly.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Too big = opposite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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REASON: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trader verifies the correct amount 			     of the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upon receipt of the B/S.  			     He may also cross-check the counterfoils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PROCEDURE: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Record the difference in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J,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i.e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				    amount by which it’s overstated.</a:t>
            </a:r>
            <a:endParaRPr kumimoji="0" lang="en-ZA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8" end="1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charRg st="28" end="17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28" end="17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76" end="3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charRg st="176" end="3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charRg st="176" end="3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22" end="4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charRg st="322" end="4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charRg st="322" end="4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/>
          <a:p>
            <a:pPr eaLnBrk="1" hangingPunct="1"/>
            <a:r>
              <a:rPr lang="en-US" altLang="en-US" kern="1200" dirty="0">
                <a:solidFill>
                  <a:srgbClr val="7B9899"/>
                </a:solidFill>
                <a:latin typeface="+mj-lt"/>
                <a:ea typeface="+mj-ea"/>
                <a:cs typeface="+mj-cs"/>
              </a:rPr>
              <a:t>SUMMARY OF RECON PROCEDURE</a:t>
            </a:r>
            <a:endParaRPr lang="en-ZA" altLang="en-US" kern="1200" dirty="0">
              <a:solidFill>
                <a:srgbClr val="7B989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 vert="horz" wrap="square" lIns="91440" tIns="45720" rIns="91440" bIns="45720" numCol="1" anchor="t" anchorCtr="0" compatLnSpc="1">
            <a:normAutofit fontScale="925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11.ITEM: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Errors in the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EXPLANATION: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value of the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			                               </a:t>
            </a:r>
            <a:r>
              <a:rPr kumimoji="0" lang="en-US" sz="27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under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stated in the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 &amp; posted 			                   accordingly. Too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mall SSSS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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REASON: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trader verifies the correct amount 			     of the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upon receipt of the B/S.  			     He may also cross-check the counterfoils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PROCEDURE: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Record the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difference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J,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i.e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				    amount by which it’s understated.</a:t>
            </a:r>
            <a:endParaRPr kumimoji="0" lang="en-ZA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8" end="1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charRg st="28" end="18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charRg st="28" end="18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8" end="3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charRg st="188" end="33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188" end="33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34" end="4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charRg st="334" end="4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charRg st="334" end="4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/>
          <a:p>
            <a:pPr eaLnBrk="1" hangingPunct="1"/>
            <a:r>
              <a:rPr lang="en-US" altLang="en-US" kern="1200" dirty="0">
                <a:solidFill>
                  <a:srgbClr val="7B9899"/>
                </a:solidFill>
                <a:latin typeface="+mj-lt"/>
                <a:ea typeface="+mj-ea"/>
                <a:cs typeface="+mj-cs"/>
              </a:rPr>
              <a:t>SUMMARY OF RECON PROCEDURE</a:t>
            </a:r>
            <a:endParaRPr lang="en-ZA" altLang="en-US" kern="1200" dirty="0">
              <a:solidFill>
                <a:srgbClr val="7B989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 vert="horz" wrap="square" lIns="91440" tIns="45720" rIns="91440" bIns="45720" numCol="1" anchor="t" anchorCtr="0" compatLnSpc="1">
            <a:normAutofit fontScale="92500" lnSpcReduction="2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 ITEM: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Issued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cheques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that have been misplaced 		          or stolen.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EXPLANATION: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has been recorded 				       in the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 but has not yet been 			         	       presented for payment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REASON: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Trader is made aware of loss by payee.  		    	    He verifies with the CPJ &amp; CC &amp; may 			    issue a new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PROCEDURE: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Reversal entry is made in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 to 				   cancel. New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issued &amp; recorded   	                           in C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J. Note: TWO ENTRIES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</a:t>
            </a:r>
            <a:endParaRPr kumimoji="0" lang="en-ZA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charRg st="0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charRg st="0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75" end="20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charRg st="75" end="20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75" end="20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04" end="3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charRg st="204" end="3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charRg st="204" end="3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27" end="4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charRg st="327" end="47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charRg st="327" end="47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/>
          <a:p>
            <a:pPr eaLnBrk="1" hangingPunct="1"/>
            <a:r>
              <a:rPr lang="en-US" altLang="en-US" kern="1200" dirty="0">
                <a:solidFill>
                  <a:srgbClr val="7B9899"/>
                </a:solidFill>
                <a:latin typeface="+mj-lt"/>
                <a:ea typeface="+mj-ea"/>
                <a:cs typeface="+mj-cs"/>
              </a:rPr>
              <a:t>SUMMARY OF RECON PROCEDURE</a:t>
            </a:r>
            <a:endParaRPr lang="en-ZA" altLang="en-US" kern="1200" dirty="0">
              <a:solidFill>
                <a:srgbClr val="7B989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  <a:ln/>
        </p:spPr>
        <p:txBody>
          <a:bodyPr vert="horz" wrap="square" lIns="91440" tIns="45720" rIns="91440" bIns="45720" anchor="t"/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13. ITEM: </a:t>
            </a:r>
            <a:r>
              <a:rPr lang="en-US" altLang="en-US" dirty="0"/>
              <a:t>Cheques cancelled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endParaRPr lang="en-US" altLang="en-US" dirty="0"/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endParaRPr lang="en-US" altLang="en-US" sz="1400" b="1" dirty="0">
              <a:solidFill>
                <a:srgbClr val="FF0000"/>
              </a:solidFill>
            </a:endParaRPr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dirty="0"/>
              <a:t>	</a:t>
            </a:r>
            <a:r>
              <a:rPr lang="en-US" altLang="en-US" b="1" dirty="0">
                <a:solidFill>
                  <a:srgbClr val="00B0F0"/>
                </a:solidFill>
              </a:rPr>
              <a:t>EXPLANATION:</a:t>
            </a:r>
            <a:r>
              <a:rPr lang="en-US" altLang="en-US" dirty="0"/>
              <a:t> The cheque has been recorded 				       in the </a:t>
            </a:r>
            <a:r>
              <a:rPr lang="en-US" altLang="en-US" b="1" dirty="0">
                <a:solidFill>
                  <a:srgbClr val="0000FF"/>
                </a:solidFill>
              </a:rPr>
              <a:t>CPJ</a:t>
            </a:r>
            <a:r>
              <a:rPr lang="en-US" altLang="en-US" dirty="0"/>
              <a:t> but has not yet been 			         	       presented for payment. Drawer 				       may have stopped payment</a:t>
            </a:r>
            <a:endParaRPr lang="en-US" altLang="en-US" dirty="0"/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endParaRPr lang="en-US" altLang="en-US" sz="1400" b="1" dirty="0">
              <a:solidFill>
                <a:srgbClr val="00B0F0"/>
              </a:solidFill>
            </a:endParaRPr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dirty="0"/>
              <a:t>	</a:t>
            </a:r>
            <a:r>
              <a:rPr lang="en-US" altLang="en-US" b="1" dirty="0">
                <a:solidFill>
                  <a:srgbClr val="00B050"/>
                </a:solidFill>
              </a:rPr>
              <a:t>REASON:</a:t>
            </a:r>
            <a:r>
              <a:rPr lang="en-US" altLang="en-US" dirty="0"/>
              <a:t> Trader lodges stop payment instruction</a:t>
            </a:r>
            <a:endParaRPr lang="en-US" altLang="en-US" dirty="0"/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endParaRPr lang="en-US" altLang="en-US" sz="1400" b="1" dirty="0">
              <a:solidFill>
                <a:srgbClr val="00B050"/>
              </a:solidFill>
            </a:endParaRPr>
          </a:p>
          <a:p>
            <a:pPr marL="514350" indent="-514350" eaLnBrk="1" hangingPunct="1"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	</a:t>
            </a:r>
            <a:r>
              <a:rPr lang="en-US" altLang="en-US" b="1" dirty="0">
                <a:solidFill>
                  <a:srgbClr val="FFC000"/>
                </a:solidFill>
              </a:rPr>
              <a:t> PROCEDURE:</a:t>
            </a:r>
            <a:r>
              <a:rPr lang="en-US" altLang="en-US" dirty="0"/>
              <a:t> A reversal entry is made in the 			                C</a:t>
            </a:r>
            <a:r>
              <a:rPr lang="en-US" altLang="en-US" b="1" dirty="0">
                <a:solidFill>
                  <a:srgbClr val="FF0000"/>
                </a:solidFill>
              </a:rPr>
              <a:t>R</a:t>
            </a:r>
            <a:r>
              <a:rPr lang="en-US" altLang="en-US" dirty="0"/>
              <a:t>J to cancel the cheque</a:t>
            </a:r>
            <a:endParaRPr lang="en-ZA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0" end="2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charRg st="30" end="20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30" end="20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03" end="2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charRg st="203" end="25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charRg st="203" end="25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52" end="3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charRg st="252" end="34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charRg st="252" end="34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5400</Words>
  <Application>WPS Presentation</Application>
  <PresentationFormat>On-screen Show (4:3)</PresentationFormat>
  <Paragraphs>145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SimSun</vt:lpstr>
      <vt:lpstr>Wingdings</vt:lpstr>
      <vt:lpstr>Georgia</vt:lpstr>
      <vt:lpstr>Wingdings 2</vt:lpstr>
      <vt:lpstr>Calibri</vt:lpstr>
      <vt:lpstr>Wingdings 2</vt:lpstr>
      <vt:lpstr>Microsoft YaHei</vt:lpstr>
      <vt:lpstr>Arial Unicode MS</vt:lpstr>
      <vt:lpstr>Civic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 RECONCILIATIONS</dc:title>
  <dc:creator>Wendy &amp; Robert</dc:creator>
  <cp:lastModifiedBy>golighk</cp:lastModifiedBy>
  <cp:revision>32</cp:revision>
  <dcterms:created xsi:type="dcterms:W3CDTF">2010-03-03T14:27:19Z</dcterms:created>
  <dcterms:modified xsi:type="dcterms:W3CDTF">2020-05-11T14:00:51Z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1033-11.2.0.9327</vt:lpwstr>
  </property>
</Properties>
</file>