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6"/>
  </p:notesMasterIdLst>
  <p:sldIdLst>
    <p:sldId id="278" r:id="rId5"/>
    <p:sldId id="294" r:id="rId6"/>
    <p:sldId id="293" r:id="rId7"/>
    <p:sldId id="297" r:id="rId8"/>
    <p:sldId id="283" r:id="rId9"/>
    <p:sldId id="295" r:id="rId10"/>
    <p:sldId id="292" r:id="rId11"/>
    <p:sldId id="304" r:id="rId12"/>
    <p:sldId id="305" r:id="rId13"/>
    <p:sldId id="306" r:id="rId14"/>
    <p:sldId id="296" r:id="rId15"/>
    <p:sldId id="299" r:id="rId16"/>
    <p:sldId id="298" r:id="rId17"/>
    <p:sldId id="300" r:id="rId18"/>
    <p:sldId id="301" r:id="rId19"/>
    <p:sldId id="302" r:id="rId20"/>
    <p:sldId id="303" r:id="rId21"/>
    <p:sldId id="307" r:id="rId22"/>
    <p:sldId id="309" r:id="rId23"/>
    <p:sldId id="308" r:id="rId24"/>
    <p:sldId id="310" r:id="rId25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9" autoAdjust="0"/>
  </p:normalViewPr>
  <p:slideViewPr>
    <p:cSldViewPr snapToGrid="0" snapToObjects="1">
      <p:cViewPr varScale="1">
        <p:scale>
          <a:sx n="70" d="100"/>
          <a:sy n="70" d="100"/>
        </p:scale>
        <p:origin x="738" y="60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OMJINQIZzA&amp;t=15s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3092" y="1241298"/>
            <a:ext cx="5385816" cy="1225296"/>
          </a:xfrm>
        </p:spPr>
        <p:txBody>
          <a:bodyPr/>
          <a:lstStyle/>
          <a:p>
            <a:r>
              <a:rPr lang="en-US" dirty="0"/>
              <a:t>Creative thinking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67626C-F2E3-0EE7-5BC0-755195A3A6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Grade 10</a:t>
            </a:r>
          </a:p>
          <a:p>
            <a:r>
              <a:rPr lang="en-US" dirty="0"/>
              <a:t>Chapter 12.1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thinking is the ability to see something in a new way.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016EE4-D06F-BB48-F27D-14F290F0FE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“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736C0-59DE-A4DF-7A05-6F22D48CC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71666" y="3039999"/>
            <a:ext cx="768096" cy="1627632"/>
          </a:xfrm>
        </p:spPr>
        <p:txBody>
          <a:bodyPr/>
          <a:lstStyle/>
          <a:p>
            <a:r>
              <a:rPr lang="en-US" dirty="0"/>
              <a:t>”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79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87DFD8-D262-D485-B1F2-817C5A0928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13C647F-D805-B4C7-9E43-037A5E129A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EED10100-18CA-B017-F04C-7037C10EBC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5" t="30140" r="21718" b="14166"/>
          <a:stretch/>
        </p:blipFill>
        <p:spPr>
          <a:xfrm>
            <a:off x="-155817" y="0"/>
            <a:ext cx="12347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AFAA986F-CD56-8673-1ECC-24DA1896C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672" t="28889" r="14688" b="16944"/>
          <a:stretch/>
        </p:blipFill>
        <p:spPr>
          <a:xfrm>
            <a:off x="5676520" y="156210"/>
            <a:ext cx="5600699" cy="640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9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D1D31-1A67-703B-DF69-CA8142BF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880F0F-A786-A627-5916-2536A784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3680" y="246856"/>
            <a:ext cx="11892280" cy="969328"/>
          </a:xfrm>
        </p:spPr>
        <p:txBody>
          <a:bodyPr/>
          <a:lstStyle/>
          <a:p>
            <a:r>
              <a:rPr lang="en-US" sz="3200" dirty="0"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Ways in which businesses can use creative thinking to generate entrepreneurial opportunities</a:t>
            </a:r>
            <a:endParaRPr lang="en-US" sz="32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56A10942-CCD9-FCB9-D318-42CDDA3D2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85" t="34861" r="17030" b="46066"/>
          <a:stretch/>
        </p:blipFill>
        <p:spPr>
          <a:xfrm>
            <a:off x="0" y="2327828"/>
            <a:ext cx="12246747" cy="268232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140C9A-842D-4052-2B70-521278E3C54E}"/>
              </a:ext>
            </a:extLst>
          </p:cNvPr>
          <p:cNvCxnSpPr/>
          <p:nvPr/>
        </p:nvCxnSpPr>
        <p:spPr>
          <a:xfrm>
            <a:off x="819150" y="2752725"/>
            <a:ext cx="299085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8AC11F-52C6-2AE0-E89B-D5F31E39D620}"/>
              </a:ext>
            </a:extLst>
          </p:cNvPr>
          <p:cNvCxnSpPr>
            <a:cxnSpLocks/>
          </p:cNvCxnSpPr>
          <p:nvPr/>
        </p:nvCxnSpPr>
        <p:spPr>
          <a:xfrm>
            <a:off x="4600575" y="2752725"/>
            <a:ext cx="382905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EC67645-175F-863F-77D8-B3CFEAFDA2B0}"/>
              </a:ext>
            </a:extLst>
          </p:cNvPr>
          <p:cNvCxnSpPr>
            <a:cxnSpLocks/>
          </p:cNvCxnSpPr>
          <p:nvPr/>
        </p:nvCxnSpPr>
        <p:spPr>
          <a:xfrm>
            <a:off x="819150" y="3143250"/>
            <a:ext cx="2286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EBD27B6-891A-87A7-FBFA-BF7FEEAE5E45}"/>
              </a:ext>
            </a:extLst>
          </p:cNvPr>
          <p:cNvCxnSpPr>
            <a:cxnSpLocks/>
          </p:cNvCxnSpPr>
          <p:nvPr/>
        </p:nvCxnSpPr>
        <p:spPr>
          <a:xfrm>
            <a:off x="5591175" y="3143250"/>
            <a:ext cx="3629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9C32B2B-F440-CD55-5B5B-DE08C94AE0F3}"/>
              </a:ext>
            </a:extLst>
          </p:cNvPr>
          <p:cNvCxnSpPr>
            <a:cxnSpLocks/>
          </p:cNvCxnSpPr>
          <p:nvPr/>
        </p:nvCxnSpPr>
        <p:spPr>
          <a:xfrm>
            <a:off x="819150" y="3600450"/>
            <a:ext cx="39528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3FA80D6-1A0D-2811-C8EB-556CF0D391A9}"/>
              </a:ext>
            </a:extLst>
          </p:cNvPr>
          <p:cNvCxnSpPr>
            <a:cxnSpLocks/>
          </p:cNvCxnSpPr>
          <p:nvPr/>
        </p:nvCxnSpPr>
        <p:spPr>
          <a:xfrm>
            <a:off x="819150" y="4057650"/>
            <a:ext cx="5114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C12F45B-62AE-BBCD-0D66-1EC445DAB5F2}"/>
              </a:ext>
            </a:extLst>
          </p:cNvPr>
          <p:cNvCxnSpPr>
            <a:cxnSpLocks/>
          </p:cNvCxnSpPr>
          <p:nvPr/>
        </p:nvCxnSpPr>
        <p:spPr>
          <a:xfrm>
            <a:off x="6810375" y="4048125"/>
            <a:ext cx="5114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8859AFA-026D-E709-2F53-2E97EB9A8243}"/>
              </a:ext>
            </a:extLst>
          </p:cNvPr>
          <p:cNvCxnSpPr>
            <a:cxnSpLocks/>
          </p:cNvCxnSpPr>
          <p:nvPr/>
        </p:nvCxnSpPr>
        <p:spPr>
          <a:xfrm>
            <a:off x="819150" y="4505325"/>
            <a:ext cx="424815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79E0D6-75E3-B831-9021-FE3D8E5CE49B}"/>
              </a:ext>
            </a:extLst>
          </p:cNvPr>
          <p:cNvCxnSpPr>
            <a:cxnSpLocks/>
          </p:cNvCxnSpPr>
          <p:nvPr/>
        </p:nvCxnSpPr>
        <p:spPr>
          <a:xfrm>
            <a:off x="6697218" y="4505325"/>
            <a:ext cx="28087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84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D1D31-1A67-703B-DF69-CA8142BF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880F0F-A786-A627-5916-2536A784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3680" y="246856"/>
            <a:ext cx="11892280" cy="969328"/>
          </a:xfrm>
        </p:spPr>
        <p:txBody>
          <a:bodyPr/>
          <a:lstStyle/>
          <a:p>
            <a:r>
              <a:rPr lang="en-US" sz="3200" dirty="0"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Ways in which businesses can use creative thinking to generate entrepreneurial opportunities</a:t>
            </a:r>
            <a:endParaRPr lang="en-US" sz="32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56A10942-CCD9-FCB9-D318-42CDDA3D2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85" t="53633" r="17030" b="13750"/>
          <a:stretch/>
        </p:blipFill>
        <p:spPr>
          <a:xfrm>
            <a:off x="-1" y="1881614"/>
            <a:ext cx="12320049" cy="461443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A3792AF-ACE2-85D6-0FDC-ACDD12E404AC}"/>
              </a:ext>
            </a:extLst>
          </p:cNvPr>
          <p:cNvCxnSpPr/>
          <p:nvPr/>
        </p:nvCxnSpPr>
        <p:spPr>
          <a:xfrm>
            <a:off x="895350" y="2343150"/>
            <a:ext cx="32670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ADD8B2-9770-7FFA-B75D-1B47B0E7C897}"/>
              </a:ext>
            </a:extLst>
          </p:cNvPr>
          <p:cNvCxnSpPr/>
          <p:nvPr/>
        </p:nvCxnSpPr>
        <p:spPr>
          <a:xfrm>
            <a:off x="8105775" y="2343150"/>
            <a:ext cx="32670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A74F499-D6A6-CFB2-95AC-AC4779662673}"/>
              </a:ext>
            </a:extLst>
          </p:cNvPr>
          <p:cNvCxnSpPr>
            <a:cxnSpLocks/>
          </p:cNvCxnSpPr>
          <p:nvPr/>
        </p:nvCxnSpPr>
        <p:spPr>
          <a:xfrm>
            <a:off x="895350" y="2781300"/>
            <a:ext cx="20288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8E3C5D-5521-F4D5-AB96-F9CD85FA90E0}"/>
              </a:ext>
            </a:extLst>
          </p:cNvPr>
          <p:cNvCxnSpPr>
            <a:cxnSpLocks/>
          </p:cNvCxnSpPr>
          <p:nvPr/>
        </p:nvCxnSpPr>
        <p:spPr>
          <a:xfrm>
            <a:off x="828675" y="3248025"/>
            <a:ext cx="14192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71F2FC-7C16-69B0-D561-BFAEACB2A1AB}"/>
              </a:ext>
            </a:extLst>
          </p:cNvPr>
          <p:cNvCxnSpPr>
            <a:cxnSpLocks/>
          </p:cNvCxnSpPr>
          <p:nvPr/>
        </p:nvCxnSpPr>
        <p:spPr>
          <a:xfrm>
            <a:off x="828675" y="4141207"/>
            <a:ext cx="6638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5EC9679-8F91-5E9B-812A-AF088CE6B606}"/>
              </a:ext>
            </a:extLst>
          </p:cNvPr>
          <p:cNvCxnSpPr>
            <a:cxnSpLocks/>
          </p:cNvCxnSpPr>
          <p:nvPr/>
        </p:nvCxnSpPr>
        <p:spPr>
          <a:xfrm>
            <a:off x="1414462" y="4562475"/>
            <a:ext cx="577691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243BDE-E3EF-A038-C1F0-768D5567AA00}"/>
              </a:ext>
            </a:extLst>
          </p:cNvPr>
          <p:cNvCxnSpPr>
            <a:cxnSpLocks/>
          </p:cNvCxnSpPr>
          <p:nvPr/>
        </p:nvCxnSpPr>
        <p:spPr>
          <a:xfrm>
            <a:off x="795337" y="5046082"/>
            <a:ext cx="6638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4AC697A-1BF7-A22B-8FA9-351DFFBBDA90}"/>
              </a:ext>
            </a:extLst>
          </p:cNvPr>
          <p:cNvCxnSpPr/>
          <p:nvPr/>
        </p:nvCxnSpPr>
        <p:spPr>
          <a:xfrm>
            <a:off x="8924925" y="5017507"/>
            <a:ext cx="32670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552B3B-CE81-2C8A-535D-889D0E3342C4}"/>
              </a:ext>
            </a:extLst>
          </p:cNvPr>
          <p:cNvCxnSpPr>
            <a:cxnSpLocks/>
          </p:cNvCxnSpPr>
          <p:nvPr/>
        </p:nvCxnSpPr>
        <p:spPr>
          <a:xfrm>
            <a:off x="847724" y="5476875"/>
            <a:ext cx="218122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375C55-ECA4-CD5E-7E3B-F8E783F8978D}"/>
              </a:ext>
            </a:extLst>
          </p:cNvPr>
          <p:cNvCxnSpPr>
            <a:cxnSpLocks/>
          </p:cNvCxnSpPr>
          <p:nvPr/>
        </p:nvCxnSpPr>
        <p:spPr>
          <a:xfrm>
            <a:off x="1909762" y="5950957"/>
            <a:ext cx="6638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3C79D30-D653-CE3D-AECB-491A21E40F92}"/>
              </a:ext>
            </a:extLst>
          </p:cNvPr>
          <p:cNvCxnSpPr>
            <a:cxnSpLocks/>
          </p:cNvCxnSpPr>
          <p:nvPr/>
        </p:nvCxnSpPr>
        <p:spPr>
          <a:xfrm>
            <a:off x="9446895" y="5950957"/>
            <a:ext cx="2486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88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885" y="454914"/>
            <a:ext cx="6766560" cy="768096"/>
          </a:xfrm>
        </p:spPr>
        <p:txBody>
          <a:bodyPr/>
          <a:lstStyle/>
          <a:p>
            <a:r>
              <a:rPr lang="en-US" dirty="0"/>
              <a:t>Your turn (p.169)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CB8CBB20-3D8A-51C3-2F92-B972BFF41E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889" t="17284" r="13492" b="15344"/>
          <a:stretch/>
        </p:blipFill>
        <p:spPr>
          <a:xfrm>
            <a:off x="1365885" y="1223010"/>
            <a:ext cx="7227825" cy="3771900"/>
          </a:xfrm>
        </p:spPr>
      </p:pic>
    </p:spTree>
    <p:extLst>
      <p:ext uri="{BB962C8B-B14F-4D97-AF65-F5344CB8AC3E}">
        <p14:creationId xmlns:p14="http://schemas.microsoft.com/office/powerpoint/2010/main" val="94818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885" y="454914"/>
            <a:ext cx="7945278" cy="768096"/>
          </a:xfrm>
        </p:spPr>
        <p:txBody>
          <a:bodyPr/>
          <a:lstStyle/>
          <a:p>
            <a:r>
              <a:rPr lang="en-US" dirty="0"/>
              <a:t>QUIZ – Question 1</a:t>
            </a:r>
            <a:br>
              <a:rPr lang="en-US" dirty="0"/>
            </a:br>
            <a:r>
              <a:rPr lang="en-US" dirty="0"/>
              <a:t>Match the columns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5442A2A-819E-B236-53A5-45A49C6357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016939"/>
              </p:ext>
            </p:extLst>
          </p:nvPr>
        </p:nvGraphicFramePr>
        <p:xfrm>
          <a:off x="214312" y="2047874"/>
          <a:ext cx="11773961" cy="4642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890">
                  <a:extLst>
                    <a:ext uri="{9D8B030D-6E8A-4147-A177-3AD203B41FA5}">
                      <a16:colId xmlns:a16="http://schemas.microsoft.com/office/drawing/2014/main" val="2674243207"/>
                    </a:ext>
                  </a:extLst>
                </a:gridCol>
                <a:gridCol w="8077071">
                  <a:extLst>
                    <a:ext uri="{9D8B030D-6E8A-4147-A177-3AD203B41FA5}">
                      <a16:colId xmlns:a16="http://schemas.microsoft.com/office/drawing/2014/main" val="432263135"/>
                    </a:ext>
                  </a:extLst>
                </a:gridCol>
              </a:tblGrid>
              <a:tr h="31523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Definition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16757"/>
                  </a:ext>
                </a:extLst>
              </a:tr>
              <a:tr h="934838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1.1. Creative thinking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AutoNum type="alphaUcPeriod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The process of finding solutions to difficult or complex issues.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550183"/>
                  </a:ext>
                </a:extLst>
              </a:tr>
              <a:tr h="934838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1.2. Problem-solving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B. The local knowledge that is unique to a given culture or society.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752758"/>
                  </a:ext>
                </a:extLst>
              </a:tr>
              <a:tr h="934838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1.3. Indigenous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C. The process of generating innovative and imaginative ideas.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23913"/>
                  </a:ext>
                </a:extLst>
              </a:tr>
              <a:tr h="1380517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D. A business practice that is economically viable, socially responsible and environmentally friendly.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473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045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885" y="454914"/>
            <a:ext cx="9266871" cy="768096"/>
          </a:xfrm>
        </p:spPr>
        <p:txBody>
          <a:bodyPr/>
          <a:lstStyle/>
          <a:p>
            <a:r>
              <a:rPr lang="en-US" dirty="0"/>
              <a:t>QUIZ – Question 2</a:t>
            </a:r>
            <a:br>
              <a:rPr lang="en-US" dirty="0"/>
            </a:br>
            <a:r>
              <a:rPr lang="en-US" dirty="0"/>
              <a:t>short answer questions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A9CF4-952D-29F2-4DE1-E56515ACD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2573" y="2337626"/>
            <a:ext cx="7129748" cy="270052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cs typeface="Sabon Next LT"/>
              </a:rPr>
              <a:t>2.1 List any TWO advantages of creative thinking. </a:t>
            </a:r>
          </a:p>
          <a:p>
            <a:endParaRPr lang="en-US" sz="2800" dirty="0">
              <a:cs typeface="Sabon Next LT"/>
            </a:endParaRPr>
          </a:p>
        </p:txBody>
      </p:sp>
    </p:spTree>
    <p:extLst>
      <p:ext uri="{BB962C8B-B14F-4D97-AF65-F5344CB8AC3E}">
        <p14:creationId xmlns:p14="http://schemas.microsoft.com/office/powerpoint/2010/main" val="2372502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885" y="454914"/>
            <a:ext cx="7945278" cy="768096"/>
          </a:xfrm>
        </p:spPr>
        <p:txBody>
          <a:bodyPr/>
          <a:lstStyle/>
          <a:p>
            <a:r>
              <a:rPr lang="en-US" dirty="0"/>
              <a:t>QUIZ – MEMO (5 MARKS)</a:t>
            </a:r>
            <a:br>
              <a:rPr lang="en-US" dirty="0"/>
            </a:b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5442A2A-819E-B236-53A5-45A49C6357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052983"/>
              </p:ext>
            </p:extLst>
          </p:nvPr>
        </p:nvGraphicFramePr>
        <p:xfrm>
          <a:off x="1476375" y="1500187"/>
          <a:ext cx="3696890" cy="1997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890">
                  <a:extLst>
                    <a:ext uri="{9D8B030D-6E8A-4147-A177-3AD203B41FA5}">
                      <a16:colId xmlns:a16="http://schemas.microsoft.com/office/drawing/2014/main" val="2674243207"/>
                    </a:ext>
                  </a:extLst>
                </a:gridCol>
              </a:tblGrid>
              <a:tr h="24684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16757"/>
                  </a:ext>
                </a:extLst>
              </a:tr>
              <a:tr h="513435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1.1.  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550183"/>
                  </a:ext>
                </a:extLst>
              </a:tr>
              <a:tr h="513435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1.2.  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752758"/>
                  </a:ext>
                </a:extLst>
              </a:tr>
              <a:tr h="513435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1.3.  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23913"/>
                  </a:ext>
                </a:extLst>
              </a:tr>
            </a:tbl>
          </a:graphicData>
        </a:graphic>
      </p:graphicFrame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18DAB9EC-CDD8-E1C5-4B96-600911364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672" t="28889" r="14688" b="16944"/>
          <a:stretch/>
        </p:blipFill>
        <p:spPr>
          <a:xfrm>
            <a:off x="5878926" y="1227772"/>
            <a:ext cx="4636293" cy="532202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36CE7B86-5C8A-6386-DA8C-6BDD5EB0D560}"/>
              </a:ext>
            </a:extLst>
          </p:cNvPr>
          <p:cNvSpPr/>
          <p:nvPr/>
        </p:nvSpPr>
        <p:spPr>
          <a:xfrm rot="1800000">
            <a:off x="10269141" y="714375"/>
            <a:ext cx="1666874" cy="1631156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cs typeface="Sabon Next LT"/>
              </a:rPr>
              <a:t>ANY TWO</a:t>
            </a:r>
          </a:p>
        </p:txBody>
      </p:sp>
    </p:spTree>
    <p:extLst>
      <p:ext uri="{BB962C8B-B14F-4D97-AF65-F5344CB8AC3E}">
        <p14:creationId xmlns:p14="http://schemas.microsoft.com/office/powerpoint/2010/main" val="3807913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3092" y="1241298"/>
            <a:ext cx="5385816" cy="1225296"/>
          </a:xfrm>
        </p:spPr>
        <p:txBody>
          <a:bodyPr/>
          <a:lstStyle/>
          <a:p>
            <a:r>
              <a:rPr lang="en-US" dirty="0"/>
              <a:t>Problem solving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67626C-F2E3-0EE7-5BC0-755195A3A6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Grade 10</a:t>
            </a:r>
          </a:p>
          <a:p>
            <a:r>
              <a:rPr lang="en-US" dirty="0"/>
              <a:t>Chapter 12.2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23948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87DFD8-D262-D485-B1F2-817C5A0928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13C647F-D805-B4C7-9E43-037A5E129A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A69893D-70DE-E93E-E720-A7183E24C7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" t="31944" r="54297" b="23472"/>
          <a:stretch/>
        </p:blipFill>
        <p:spPr>
          <a:xfrm>
            <a:off x="0" y="0"/>
            <a:ext cx="12258675" cy="706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13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PROBLEM SOLVING RESULTS IN GOOD DECISION-MAKING.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016EE4-D06F-BB48-F27D-14F290F0FE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“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736C0-59DE-A4DF-7A05-6F22D48CC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3039999"/>
            <a:ext cx="768096" cy="1627632"/>
          </a:xfrm>
        </p:spPr>
        <p:txBody>
          <a:bodyPr/>
          <a:lstStyle/>
          <a:p>
            <a:r>
              <a:rPr lang="en-US" dirty="0"/>
              <a:t>”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134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14</a:t>
            </a:fld>
            <a:endParaRPr lang="en-US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4E3A56E7-EE36-BE4C-F735-C33A2D0E7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99" t="21249" r="21563" b="9028"/>
          <a:stretch/>
        </p:blipFill>
        <p:spPr>
          <a:xfrm>
            <a:off x="5288699" y="838200"/>
            <a:ext cx="6348946" cy="58674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6BFC9B0-5D1B-986F-1121-ACF0F4365A66}"/>
              </a:ext>
            </a:extLst>
          </p:cNvPr>
          <p:cNvSpPr txBox="1">
            <a:spLocks/>
          </p:cNvSpPr>
          <p:nvPr/>
        </p:nvSpPr>
        <p:spPr>
          <a:xfrm>
            <a:off x="5770264" y="309372"/>
            <a:ext cx="5385816" cy="12252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3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/>
              <a:t>Problem solving CYCLE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5640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6BFC9B0-5D1B-986F-1121-ACF0F4365A66}"/>
              </a:ext>
            </a:extLst>
          </p:cNvPr>
          <p:cNvSpPr txBox="1">
            <a:spLocks/>
          </p:cNvSpPr>
          <p:nvPr/>
        </p:nvSpPr>
        <p:spPr>
          <a:xfrm>
            <a:off x="4470334" y="347275"/>
            <a:ext cx="6766560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3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kern="1200" cap="all" baseline="0">
                <a:latin typeface="+mj-lt"/>
                <a:ea typeface="+mj-ea"/>
                <a:cs typeface="+mj-cs"/>
              </a:rPr>
              <a:t>Problem solving CYCLE steps</a:t>
            </a:r>
            <a:br>
              <a:rPr lang="en-US" sz="2400" b="1" kern="1200" cap="all" baseline="0">
                <a:latin typeface="+mj-lt"/>
                <a:ea typeface="+mj-ea"/>
                <a:cs typeface="+mj-cs"/>
              </a:rPr>
            </a:br>
            <a:endParaRPr lang="en-US" sz="2400" b="1" kern="1200" cap="all" baseline="0"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3990855-61B4-BABE-1662-1986AB7420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45" t="17248" r="20646" b="6160"/>
          <a:stretch/>
        </p:blipFill>
        <p:spPr>
          <a:xfrm>
            <a:off x="4167919" y="1010494"/>
            <a:ext cx="7494294" cy="5650205"/>
          </a:xfrm>
          <a:prstGeom prst="rect">
            <a:avLst/>
          </a:prstGeom>
          <a:noFill/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30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6BFC9B0-5D1B-986F-1121-ACF0F4365A66}"/>
              </a:ext>
            </a:extLst>
          </p:cNvPr>
          <p:cNvSpPr txBox="1">
            <a:spLocks/>
          </p:cNvSpPr>
          <p:nvPr/>
        </p:nvSpPr>
        <p:spPr>
          <a:xfrm>
            <a:off x="2344502" y="347374"/>
            <a:ext cx="6766560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3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+mj-lt"/>
                <a:cs typeface="+mj-cs"/>
              </a:rPr>
              <a:t>Differences between decision making and problem-solving</a:t>
            </a:r>
            <a:br>
              <a:rPr lang="en-US" sz="3200" b="1" kern="1200" cap="all" baseline="0" dirty="0">
                <a:latin typeface="+mj-lt"/>
                <a:cs typeface="+mj-cs"/>
              </a:rPr>
            </a:br>
            <a:endParaRPr lang="en-US" sz="3200" b="1" kern="1200" cap="all" baseline="0" dirty="0">
              <a:latin typeface="+mj-lt"/>
              <a:cs typeface="+mj-cs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pic>
        <p:nvPicPr>
          <p:cNvPr id="3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CF9D4966-B01F-82F5-A118-02AADDBBE3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87" t="45480" r="50069" b="16667"/>
          <a:stretch/>
        </p:blipFill>
        <p:spPr>
          <a:xfrm>
            <a:off x="2647335" y="1858605"/>
            <a:ext cx="5913152" cy="451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96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885" y="454914"/>
            <a:ext cx="6766560" cy="768096"/>
          </a:xfrm>
        </p:spPr>
        <p:txBody>
          <a:bodyPr/>
          <a:lstStyle/>
          <a:p>
            <a:r>
              <a:rPr lang="en-US" dirty="0"/>
              <a:t>Your turn (p.172)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2304A9C-95C4-F356-F77F-D9FB26A39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577" t="53927" r="12260" b="18848"/>
          <a:stretch/>
        </p:blipFill>
        <p:spPr>
          <a:xfrm>
            <a:off x="622409" y="1461172"/>
            <a:ext cx="8022380" cy="1756610"/>
          </a:xfrm>
        </p:spPr>
      </p:pic>
    </p:spTree>
    <p:extLst>
      <p:ext uri="{BB962C8B-B14F-4D97-AF65-F5344CB8AC3E}">
        <p14:creationId xmlns:p14="http://schemas.microsoft.com/office/powerpoint/2010/main" val="332483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3092" y="1241298"/>
            <a:ext cx="5385816" cy="1225296"/>
          </a:xfrm>
        </p:spPr>
        <p:txBody>
          <a:bodyPr/>
          <a:lstStyle/>
          <a:p>
            <a:r>
              <a:rPr lang="en-US" dirty="0"/>
              <a:t>Problem solving techniques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67626C-F2E3-0EE7-5BC0-755195A3A6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Grade 10</a:t>
            </a:r>
          </a:p>
          <a:p>
            <a:r>
              <a:rPr lang="en-US" dirty="0"/>
              <a:t>Chapter 12.3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98208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0E4D52F-9712-5D29-01A8-2FF4D80D5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493120"/>
              </p:ext>
            </p:extLst>
          </p:nvPr>
        </p:nvGraphicFramePr>
        <p:xfrm>
          <a:off x="88538" y="20852"/>
          <a:ext cx="11792854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428">
                  <a:extLst>
                    <a:ext uri="{9D8B030D-6E8A-4147-A177-3AD203B41FA5}">
                      <a16:colId xmlns:a16="http://schemas.microsoft.com/office/drawing/2014/main" val="3817927539"/>
                    </a:ext>
                  </a:extLst>
                </a:gridCol>
                <a:gridCol w="8944426">
                  <a:extLst>
                    <a:ext uri="{9D8B030D-6E8A-4147-A177-3AD203B41FA5}">
                      <a16:colId xmlns:a16="http://schemas.microsoft.com/office/drawing/2014/main" val="3957439940"/>
                    </a:ext>
                  </a:extLst>
                </a:gridCol>
              </a:tblGrid>
              <a:tr h="8092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/>
                        </a:rPr>
                        <a:t>PROBLEM SOLVING 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endParaRPr lang="en-US" sz="2400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/>
                        </a:rPr>
                        <a:t>EXPLANATION</a:t>
                      </a:r>
                      <a:endParaRPr lang="en-US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09441"/>
                  </a:ext>
                </a:extLst>
              </a:tr>
              <a:tr h="809254">
                <a:tc>
                  <a:txBody>
                    <a:bodyPr/>
                    <a:lstStyle/>
                    <a:p>
                      <a:pPr marL="342900" lvl="0" indent="-342900">
                        <a:buAutoNum type="arabicPeriod"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EMPTY –CHAIR 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AutoNum type="alphaUcPeriod"/>
                      </a:pPr>
                      <a:r>
                        <a:rPr lang="en-US" sz="2400" dirty="0">
                          <a:latin typeface="Arial"/>
                        </a:rPr>
                        <a:t>A METHOD THAT RELIES ON A PANEL OF EXPERTS TO FIND SOLUTIONS TO A PROBLEM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934035"/>
                  </a:ext>
                </a:extLst>
              </a:tr>
              <a:tr h="80925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2. DELPHI TECHNIQUE</a:t>
                      </a:r>
                      <a:endParaRPr lang="en-US" sz="24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latin typeface="Arial"/>
                        </a:rPr>
                        <a:t>B. A GROUP ACTIVITY TO FIND A SOLUTION FOR A SPECIFIC PROBLEM BY GATHERING A LIST OF IDEAS SPONTANEOUSLY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023585"/>
                  </a:ext>
                </a:extLst>
              </a:tr>
              <a:tr h="80925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3. NOMINAL GROUP 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latin typeface="Arial"/>
                        </a:rPr>
                        <a:t>C. A STRUCTURED METHOD FOR GROUP BRAINSTORMING THAT ALLOWS EVERYONE TO COME UP WITH IDEAS ON THEIR 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89761"/>
                  </a:ext>
                </a:extLst>
              </a:tr>
              <a:tr h="80925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4. MIND MAPPING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latin typeface="Arial"/>
                        </a:rPr>
                        <a:t>D. A ROLE-PLAY EXERCISE THAT PLACES A PERSON ACROSS FROM AN EMPTY CHAIR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26560"/>
                  </a:ext>
                </a:extLst>
              </a:tr>
              <a:tr h="80925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5. BRAINSTORMING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latin typeface="Arial"/>
                        </a:rPr>
                        <a:t>E.  A TECHNIQUE USED TO DETERMINE THE FORCES THAT ARE FOR AND AGAINST A DECISION.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757798"/>
                  </a:ext>
                </a:extLst>
              </a:tr>
              <a:tr h="80925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6. FORCE FIELD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latin typeface="Arial"/>
                        </a:rPr>
                        <a:t>F. DIAGRAMS THAT REPRESENT IDEAS THAT ARE CONNECTED TO A CENTRAL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41533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B180C95-B15E-E5B9-27B1-2AF8AEF0F128}"/>
              </a:ext>
            </a:extLst>
          </p:cNvPr>
          <p:cNvSpPr txBox="1"/>
          <p:nvPr/>
        </p:nvSpPr>
        <p:spPr>
          <a:xfrm>
            <a:off x="4027713" y="24189"/>
            <a:ext cx="602947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Arial Black"/>
                <a:cs typeface="Sabon Next LT"/>
              </a:rPr>
              <a:t>MATCH THE COLUMNS</a:t>
            </a:r>
            <a:endParaRPr lang="en-US" sz="3600" dirty="0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699953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VIDEO: 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  <a:hlinkClick r:id="rId2"/>
              </a:rPr>
              <a:t>How to Generate Ideas with the SCAMPER Technique</a:t>
            </a:r>
            <a:endParaRPr lang="en-US"/>
          </a:p>
          <a:p>
            <a:endParaRPr lang="en-US" dirty="0"/>
          </a:p>
          <a:p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141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66" y="458303"/>
            <a:ext cx="10832536" cy="715546"/>
          </a:xfrm>
        </p:spPr>
        <p:txBody>
          <a:bodyPr/>
          <a:lstStyle/>
          <a:p>
            <a:r>
              <a:rPr lang="en-US" dirty="0"/>
              <a:t>TEST YOURSELF – page 181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7" descr="A screenshot of a crossword puzzle&#10;&#10;Description automatically generated">
            <a:extLst>
              <a:ext uri="{FF2B5EF4-FFF2-40B4-BE49-F238E27FC236}">
                <a16:creationId xmlns:a16="http://schemas.microsoft.com/office/drawing/2014/main" id="{9B749DFE-65EF-A3E9-5E7B-491077C61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746" t="17330" r="26219" b="7728"/>
          <a:stretch/>
        </p:blipFill>
        <p:spPr>
          <a:xfrm>
            <a:off x="629190" y="1169172"/>
            <a:ext cx="6053040" cy="5431403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4D4D1B0-8872-B1C6-DF0C-2B0A7E830927}"/>
              </a:ext>
            </a:extLst>
          </p:cNvPr>
          <p:cNvSpPr/>
          <p:nvPr/>
        </p:nvSpPr>
        <p:spPr>
          <a:xfrm>
            <a:off x="6877707" y="1721068"/>
            <a:ext cx="3704896" cy="37837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/>
                <a:cs typeface="Sabon Next LT"/>
              </a:rPr>
              <a:t>TRY DO THIS CROSSWORD ON YOUR OWN &amp; WITHOUT LOOKING BACK IN YOUR BOOK</a:t>
            </a:r>
            <a:endParaRPr lang="en-US" sz="2400">
              <a:solidFill>
                <a:schemeClr val="tx1"/>
              </a:solidFill>
              <a:latin typeface="Arial Black"/>
              <a:cs typeface="Sabon Next LT"/>
            </a:endParaRPr>
          </a:p>
        </p:txBody>
      </p:sp>
    </p:spTree>
    <p:extLst>
      <p:ext uri="{BB962C8B-B14F-4D97-AF65-F5344CB8AC3E}">
        <p14:creationId xmlns:p14="http://schemas.microsoft.com/office/powerpoint/2010/main" val="4162537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.potx" id="{B1D493D9-AF74-4AD6-8F0C-5B1308D7041B}" vid="{1AA99070-5A1F-42D2-9F5B-E7354C9646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D3E0E739E49148979860A9C19A3F79" ma:contentTypeVersion="11" ma:contentTypeDescription="Create a new document." ma:contentTypeScope="" ma:versionID="4c77ab897a090fce9eb88a0b873019e3">
  <xsd:schema xmlns:xsd="http://www.w3.org/2001/XMLSchema" xmlns:xs="http://www.w3.org/2001/XMLSchema" xmlns:p="http://schemas.microsoft.com/office/2006/metadata/properties" xmlns:ns3="3b8cc54d-5cc2-43d0-ab5e-e33155d6a4a0" xmlns:ns4="3f3de29f-5c4c-4296-8501-02e42f20592e" targetNamespace="http://schemas.microsoft.com/office/2006/metadata/properties" ma:root="true" ma:fieldsID="3023acc518f79c815458bac314bfaac7" ns3:_="" ns4:_="">
    <xsd:import namespace="3b8cc54d-5cc2-43d0-ab5e-e33155d6a4a0"/>
    <xsd:import namespace="3f3de29f-5c4c-4296-8501-02e42f20592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cc54d-5cc2-43d0-ab5e-e33155d6a4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de29f-5c4c-4296-8501-02e42f20592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b8cc54d-5cc2-43d0-ab5e-e33155d6a4a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5402DF-5750-45E1-8CB3-82A04E0D73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8cc54d-5cc2-43d0-ab5e-e33155d6a4a0"/>
    <ds:schemaRef ds:uri="3f3de29f-5c4c-4296-8501-02e42f2059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CDCAE0-C213-469F-9EA7-0DF42C5083EC}">
  <ds:schemaRefs>
    <ds:schemaRef ds:uri="http://schemas.microsoft.com/office/2006/metadata/properties"/>
    <ds:schemaRef ds:uri="3b8cc54d-5cc2-43d0-ab5e-e33155d6a4a0"/>
    <ds:schemaRef ds:uri="3f3de29f-5c4c-4296-8501-02e42f20592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51A5305-4F59-4659-815A-29E078C0741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{A2EF00E3-D4DB-4D8C-8201-715073D6D1D5}tf78438558_win32</Template>
  <TotalTime>95</TotalTime>
  <Words>388</Words>
  <Application>Microsoft Office PowerPoint</Application>
  <PresentationFormat>Widescreen</PresentationFormat>
  <Paragraphs>76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Arial Black</vt:lpstr>
      <vt:lpstr>Sabon Next LT</vt:lpstr>
      <vt:lpstr>Office Theme</vt:lpstr>
      <vt:lpstr>Creative thinking </vt:lpstr>
      <vt:lpstr>Creative thinking is the ability to see something in a new way.</vt:lpstr>
      <vt:lpstr>PowerPoint Presentation</vt:lpstr>
      <vt:lpstr>PowerPoint Presentation</vt:lpstr>
      <vt:lpstr>Ways in which businesses can use creative thinking to generate entrepreneurial opportunities</vt:lpstr>
      <vt:lpstr>Ways in which businesses can use creative thinking to generate entrepreneurial opportunities</vt:lpstr>
      <vt:lpstr>Your turn (p.169)</vt:lpstr>
      <vt:lpstr>QUIZ – Question 1 Match the columns</vt:lpstr>
      <vt:lpstr>QUIZ – Question 2 short answer questions</vt:lpstr>
      <vt:lpstr>QUIZ – MEMO (5 MARKS) </vt:lpstr>
      <vt:lpstr>Problem solving </vt:lpstr>
      <vt:lpstr>PowerPoint Presentation</vt:lpstr>
      <vt:lpstr>EFFECTIVE PROBLEM SOLVING RESULTS IN GOOD DECISION-MAKING.</vt:lpstr>
      <vt:lpstr>PowerPoint Presentation</vt:lpstr>
      <vt:lpstr>PowerPoint Presentation</vt:lpstr>
      <vt:lpstr>PowerPoint Presentation</vt:lpstr>
      <vt:lpstr>Your turn (p.172)</vt:lpstr>
      <vt:lpstr>Problem solving techniques </vt:lpstr>
      <vt:lpstr>PowerPoint Presentation</vt:lpstr>
      <vt:lpstr>VIDEO:  How to Generate Ideas with the SCAMPER Technique  </vt:lpstr>
      <vt:lpstr>TEST YOURSELF – page 181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thinking</dc:title>
  <dc:subject/>
  <dc:creator>Tracy Galloway</dc:creator>
  <cp:lastModifiedBy>Kevin Golightly</cp:lastModifiedBy>
  <cp:revision>231</cp:revision>
  <dcterms:created xsi:type="dcterms:W3CDTF">2023-07-25T08:43:05Z</dcterms:created>
  <dcterms:modified xsi:type="dcterms:W3CDTF">2024-07-09T10:17:34Z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0x010100C0D3E0E739E49148979860A9C19A3F79</vt:lpwstr>
  </property>
</Properties>
</file>