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3" r:id="rId2"/>
    <p:sldId id="284" r:id="rId3"/>
    <p:sldId id="279" r:id="rId4"/>
    <p:sldId id="259" r:id="rId5"/>
    <p:sldId id="268" r:id="rId6"/>
    <p:sldId id="262" r:id="rId7"/>
    <p:sldId id="261" r:id="rId8"/>
    <p:sldId id="271" r:id="rId9"/>
    <p:sldId id="274" r:id="rId10"/>
    <p:sldId id="275" r:id="rId11"/>
    <p:sldId id="280" r:id="rId12"/>
    <p:sldId id="281" r:id="rId13"/>
    <p:sldId id="286" r:id="rId14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00FF"/>
    <a:srgbClr val="008000"/>
    <a:srgbClr val="66FF66"/>
    <a:srgbClr val="FF99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9A0E6-64D4-464D-81AF-A9EAB7E1AB9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BED562-687E-43BB-AB1A-8000C1615B24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9A0E6-64D4-464D-81AF-A9EAB7E1AB9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BED562-687E-43BB-AB1A-8000C1615B24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9A0E6-64D4-464D-81AF-A9EAB7E1AB9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BED562-687E-43BB-AB1A-8000C1615B24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9A0E6-64D4-464D-81AF-A9EAB7E1AB9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BED562-687E-43BB-AB1A-8000C1615B24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9A0E6-64D4-464D-81AF-A9EAB7E1AB9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BED562-687E-43BB-AB1A-8000C1615B24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9A0E6-64D4-464D-81AF-A9EAB7E1AB9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BED562-687E-43BB-AB1A-8000C1615B24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9A0E6-64D4-464D-81AF-A9EAB7E1AB9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BED562-687E-43BB-AB1A-8000C1615B24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9A0E6-64D4-464D-81AF-A9EAB7E1AB9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BED562-687E-43BB-AB1A-8000C1615B24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ZA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9A0E6-64D4-464D-81AF-A9EAB7E1AB9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BED562-687E-43BB-AB1A-8000C1615B24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9A0E6-64D4-464D-81AF-A9EAB7E1AB9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BED562-687E-43BB-AB1A-8000C1615B24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9A0E6-64D4-464D-81AF-A9EAB7E1AB9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BED562-687E-43BB-AB1A-8000C1615B24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en-US" dirty="0"/>
              <a:t>Click to edit Master title style</a:t>
            </a:r>
            <a:endParaRPr lang="en-ZA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  <a:endParaRPr lang="en-ZA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9A0E6-64D4-464D-81AF-A9EAB7E1AB9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BED562-687E-43BB-AB1A-8000C1615B24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142875" y="142875"/>
            <a:ext cx="8858250" cy="6715125"/>
          </a:xfrm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ctr"/>
          <a:lstStyle/>
          <a:p>
            <a:r>
              <a:rPr lang="en-ZA" altLang="en-US" b="1" u="sng" dirty="0">
                <a:solidFill>
                  <a:srgbClr val="FF00FF"/>
                </a:solidFill>
              </a:rPr>
              <a:t>Look out for the BIG 5 </a:t>
            </a:r>
            <a:r>
              <a:rPr lang="en-ZA" altLang="en-US" b="1" u="sng" dirty="0">
                <a:solidFill>
                  <a:srgbClr val="FF0000"/>
                </a:solidFill>
                <a:sym typeface="Wingdings" panose="05000000000000000000" pitchFamily="2" charset="2"/>
              </a:rPr>
              <a:t></a:t>
            </a:r>
            <a:br>
              <a:rPr lang="en-ZA" altLang="en-US" b="1" u="sng" dirty="0">
                <a:solidFill>
                  <a:srgbClr val="FF00FF"/>
                </a:solidFill>
                <a:sym typeface="Wingdings" panose="05000000000000000000" pitchFamily="2" charset="2"/>
              </a:rPr>
            </a:b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Trading Stock</a:t>
            </a:r>
            <a:b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Debtors Control</a:t>
            </a:r>
            <a:b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Bank</a:t>
            </a:r>
            <a:b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Creditors Control</a:t>
            </a:r>
            <a:b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Sales</a:t>
            </a:r>
            <a:b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Cost of Sales</a:t>
            </a:r>
            <a:b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en-ZA" altLang="en-US" sz="3200" b="1" dirty="0">
                <a:solidFill>
                  <a:srgbClr val="FF0000"/>
                </a:solidFill>
                <a:sym typeface="Wingdings" panose="05000000000000000000" pitchFamily="2" charset="2"/>
              </a:rPr>
              <a:t>There are only three kinds of people…those who can count and those who can’t</a:t>
            </a: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 </a:t>
            </a:r>
            <a:br>
              <a:rPr lang="en-ZA" altLang="en-US" b="1" u="sng" dirty="0">
                <a:solidFill>
                  <a:srgbClr val="FF00FF"/>
                </a:solidFill>
                <a:sym typeface="Wingdings" panose="05000000000000000000" pitchFamily="2" charset="2"/>
              </a:rPr>
            </a:br>
            <a:endParaRPr lang="en-ZA" altLang="en-US" b="1" u="sng" dirty="0">
              <a:solidFill>
                <a:srgbClr val="FF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46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/>
          <p:nvPr/>
        </p:nvSpPr>
        <p:spPr>
          <a:xfrm>
            <a:off x="0" y="333375"/>
            <a:ext cx="9144000" cy="62468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en-ZA" altLang="en-US" sz="1600" b="1" u="sng" dirty="0">
                <a:solidFill>
                  <a:srgbClr val="FF00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GENERAL LEDGER REVISION</a:t>
            </a:r>
            <a:endParaRPr lang="en-ZA" altLang="en-US" sz="1600" b="1" dirty="0">
              <a:solidFill>
                <a:srgbClr val="FF00FF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Using the information below complete the following </a:t>
            </a:r>
            <a:r>
              <a:rPr lang="en-ZA" altLang="en-US" sz="1600" b="1" dirty="0">
                <a:latin typeface="Arial" panose="020B0604020202020204" pitchFamily="34" charset="0"/>
                <a:cs typeface="Times New Roman" panose="02020603050405020304" pitchFamily="18" charset="0"/>
              </a:rPr>
              <a:t>General Ledger</a:t>
            </a: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 accounts for March 2015 for Wade &amp; Amy Stores: Balances on </a:t>
            </a:r>
            <a:r>
              <a:rPr lang="en-ZA" altLang="en-US" sz="16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1 March </a:t>
            </a: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in brackets.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Trading Stock R20 000, Debtors Control R5 000, Bank R10 000, Creditors Control R7 000, Sales R100 000, Cost of sales R80 000, Debtors Allowances R10 000. 							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600" u="sng" dirty="0">
                <a:solidFill>
                  <a:srgbClr val="2D06BA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The following balances appeared in the books of Wade &amp; Amy Stores</a:t>
            </a:r>
            <a:r>
              <a:rPr lang="en-ZA" altLang="en-US" sz="1600" dirty="0">
                <a:solidFill>
                  <a:srgbClr val="2D06BA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600" b="1" u="sng" dirty="0">
                <a:latin typeface="Arial" panose="020B0604020202020204" pitchFamily="34" charset="0"/>
                <a:cs typeface="Times New Roman" panose="02020603050405020304" pitchFamily="18" charset="0"/>
              </a:rPr>
              <a:t>Extracted</a:t>
            </a:r>
            <a:r>
              <a:rPr lang="en-ZA" altLang="en-US" sz="1600" u="sng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ZA" altLang="en-US" sz="1600" b="1" u="sng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Totals</a:t>
            </a:r>
            <a:r>
              <a:rPr lang="en-ZA" altLang="en-US" sz="1600" u="sng" dirty="0">
                <a:latin typeface="Arial" panose="020B0604020202020204" pitchFamily="34" charset="0"/>
                <a:cs typeface="Times New Roman" panose="02020603050405020304" pitchFamily="18" charset="0"/>
              </a:rPr>
              <a:t> of Journals on 31 March 2015: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en-ZA" altLang="en-US" sz="1600" b="1" u="sng" dirty="0">
                <a:latin typeface="Arial" panose="020B0604020202020204" pitchFamily="34" charset="0"/>
                <a:cs typeface="Times New Roman" panose="02020603050405020304" pitchFamily="18" charset="0"/>
              </a:rPr>
              <a:t>Cash Receipts Journal (CRJ 12):</a:t>
            </a:r>
            <a:r>
              <a:rPr lang="en-ZA" altLang="en-US" sz="1600" b="1" dirty="0">
                <a:latin typeface="Arial" panose="020B0604020202020204" pitchFamily="34" charset="0"/>
                <a:cs typeface="Times New Roman" panose="02020603050405020304" pitchFamily="18" charset="0"/>
              </a:rPr>
              <a:t>          </a:t>
            </a:r>
            <a:r>
              <a:rPr lang="en-ZA" altLang="en-US" sz="1600" b="1" u="sng" dirty="0">
                <a:latin typeface="Arial" panose="020B0604020202020204" pitchFamily="34" charset="0"/>
                <a:cs typeface="Times New Roman" panose="02020603050405020304" pitchFamily="18" charset="0"/>
              </a:rPr>
              <a:t>Cash Payments Journal (CPJ 12):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Bank	         R23 000                                                  Bank	               R14 000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Sales	         R16 000		                        Creditors Control	R1 500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Cost of Sale      R12 640			         Packing Material	R300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Debtors Control R2 500			         Trading Stock 	               R15 000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en-ZA" altLang="en-US" sz="1600" b="1" u="sng" dirty="0">
                <a:latin typeface="Arial" panose="020B0604020202020204" pitchFamily="34" charset="0"/>
                <a:cs typeface="Times New Roman" panose="02020603050405020304" pitchFamily="18" charset="0"/>
              </a:rPr>
              <a:t>Creditors Journal (CJ 12):</a:t>
            </a:r>
            <a:r>
              <a:rPr lang="en-ZA" altLang="en-US" sz="1600" b="1" dirty="0">
                <a:latin typeface="Arial" panose="020B0604020202020204" pitchFamily="34" charset="0"/>
                <a:cs typeface="Times New Roman" panose="02020603050405020304" pitchFamily="18" charset="0"/>
              </a:rPr>
              <a:t>			</a:t>
            </a:r>
            <a:r>
              <a:rPr lang="en-ZA" altLang="en-US" sz="1600" b="1" u="sng" dirty="0">
                <a:latin typeface="Arial" panose="020B0604020202020204" pitchFamily="34" charset="0"/>
                <a:cs typeface="Times New Roman" panose="02020603050405020304" pitchFamily="18" charset="0"/>
              </a:rPr>
              <a:t>Debtors </a:t>
            </a:r>
            <a:r>
              <a:rPr lang="en-ZA" altLang="en-US" sz="1600" b="1" u="sng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Journal </a:t>
            </a:r>
            <a:r>
              <a:rPr lang="en-ZA" altLang="en-US" sz="1600" b="1" u="sng" dirty="0">
                <a:latin typeface="Arial" panose="020B0604020202020204" pitchFamily="34" charset="0"/>
                <a:cs typeface="Times New Roman" panose="02020603050405020304" pitchFamily="18" charset="0"/>
              </a:rPr>
              <a:t>(DJ 12):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Creditors Control R8 000				Sales		R12 000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Packing Material R1 000				Cost of Sales	 R?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Trading Stock     R7 000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en-ZA" altLang="en-US" sz="1600" b="1" u="sng" dirty="0">
                <a:latin typeface="Arial" panose="020B0604020202020204" pitchFamily="34" charset="0"/>
                <a:cs typeface="Times New Roman" panose="02020603050405020304" pitchFamily="18" charset="0"/>
              </a:rPr>
              <a:t>Debtors Allowances Journal (DAJ 12):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Debtors Allowances		R5 000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Cost of Sales	                R4 000	   </a:t>
            </a:r>
            <a:r>
              <a:rPr lang="en-ZA" altLang="en-US" sz="1600" b="1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WHICH ACCOUNTS DO WE </a:t>
            </a:r>
            <a:r>
              <a:rPr lang="en-ZA" altLang="en-US" sz="1600" b="1" dirty="0">
                <a:solidFill>
                  <a:srgbClr val="FF00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DR &amp; CR </a:t>
            </a:r>
            <a:r>
              <a:rPr lang="en-ZA" altLang="en-US" sz="1600" b="1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WHEN       </a:t>
            </a:r>
          </a:p>
          <a:p>
            <a:pPr marL="0" lvl="0" indent="0">
              <a:spcBef>
                <a:spcPct val="0"/>
              </a:spcBef>
              <a:buFontTx/>
              <a:buNone/>
            </a:pPr>
            <a:r>
              <a:rPr lang="en-ZA" altLang="en-US" sz="1600" b="1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                                                                       POSTING TO THE </a:t>
            </a:r>
            <a:r>
              <a:rPr lang="en-ZA" altLang="en-US" sz="1600" b="1" dirty="0">
                <a:solidFill>
                  <a:srgbClr val="FF00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GL</a:t>
            </a:r>
            <a:r>
              <a:rPr lang="en-ZA" altLang="en-US" sz="1600" b="1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?</a:t>
            </a: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	 	</a:t>
            </a:r>
            <a:endParaRPr lang="en-ZA" altLang="en-US" sz="16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/>
          <p:nvPr/>
        </p:nvSpPr>
        <p:spPr>
          <a:xfrm>
            <a:off x="107950" y="115888"/>
            <a:ext cx="9036050" cy="6508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				</a:t>
            </a:r>
            <a:endParaRPr lang="en-ZA" altLang="en-US" sz="18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800" u="sng" dirty="0">
                <a:solidFill>
                  <a:srgbClr val="2D06BA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The following balances appeared in the books of Wade &amp; Amy Stores</a:t>
            </a:r>
            <a:r>
              <a:rPr lang="en-ZA" altLang="en-US" sz="1800" dirty="0">
                <a:solidFill>
                  <a:srgbClr val="2D06BA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ZA" altLang="en-US" sz="18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800" b="1" u="sng" dirty="0">
                <a:latin typeface="Arial" panose="020B0604020202020204" pitchFamily="34" charset="0"/>
                <a:cs typeface="Times New Roman" panose="02020603050405020304" pitchFamily="18" charset="0"/>
              </a:rPr>
              <a:t>Extracted</a:t>
            </a:r>
            <a:r>
              <a:rPr lang="en-ZA" altLang="en-US" sz="1800" u="sng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ZA" altLang="en-US" sz="1800" b="1" u="sng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Totals</a:t>
            </a:r>
            <a:r>
              <a:rPr lang="en-ZA" altLang="en-US" sz="1800" u="sng" dirty="0">
                <a:latin typeface="Arial" panose="020B0604020202020204" pitchFamily="34" charset="0"/>
                <a:cs typeface="Times New Roman" panose="02020603050405020304" pitchFamily="18" charset="0"/>
              </a:rPr>
              <a:t> of Journals on 31 March 2015:</a:t>
            </a:r>
            <a:endParaRPr lang="en-ZA" altLang="en-US" sz="18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en-ZA" altLang="en-US" sz="1800" b="1" u="sng" dirty="0">
                <a:solidFill>
                  <a:srgbClr val="008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Cash Receipts Journal (CRJ 12):</a:t>
            </a:r>
            <a:r>
              <a:rPr lang="en-ZA" altLang="en-US" sz="1800" b="1" dirty="0">
                <a:solidFill>
                  <a:srgbClr val="008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ZA" altLang="en-US" sz="1800" b="1" dirty="0">
                <a:latin typeface="Arial" panose="020B0604020202020204" pitchFamily="34" charset="0"/>
                <a:cs typeface="Times New Roman" panose="02020603050405020304" pitchFamily="18" charset="0"/>
              </a:rPr>
              <a:t>         </a:t>
            </a:r>
            <a:r>
              <a:rPr lang="en-ZA" altLang="en-US" sz="1800" b="1" u="sng" dirty="0">
                <a:solidFill>
                  <a:srgbClr val="008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Cash Payments Journal (CPJ 12):</a:t>
            </a:r>
            <a:endParaRPr lang="en-ZA" altLang="en-US" sz="1800" dirty="0">
              <a:solidFill>
                <a:srgbClr val="008000"/>
              </a:solidFill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DR </a:t>
            </a: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Bank         R23 000                                    </a:t>
            </a:r>
            <a:r>
              <a:rPr lang="en-ZA" alt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CR</a:t>
            </a: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Bank	               R14 000</a:t>
            </a:r>
            <a:endParaRPr lang="en-ZA" altLang="en-US" sz="18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CR</a:t>
            </a: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Sales	         R16 000		 </a:t>
            </a:r>
            <a:r>
              <a:rPr lang="en-ZA" alt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DR</a:t>
            </a: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Creditors Control       R1 500</a:t>
            </a:r>
            <a:endParaRPr lang="en-ZA" altLang="en-US" sz="18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DR Cost of Sales      R12 640	               </a:t>
            </a:r>
            <a:r>
              <a:rPr lang="en-ZA" alt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DR</a:t>
            </a: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 Packing Material	R300</a:t>
            </a:r>
            <a:endParaRPr lang="en-ZA" altLang="en-US" sz="18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CR </a:t>
            </a: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Debtors Control R2 500	               </a:t>
            </a:r>
            <a:r>
              <a:rPr lang="en-ZA" alt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DR</a:t>
            </a: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Trading Stock 	 R15 000</a:t>
            </a:r>
            <a:endParaRPr lang="en-ZA" altLang="en-US" sz="18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en-ZA" altLang="en-US" sz="1800" b="1" u="sng" dirty="0">
                <a:solidFill>
                  <a:srgbClr val="008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Creditors Journal (CJ 12</a:t>
            </a:r>
            <a:r>
              <a:rPr lang="en-ZA" altLang="en-US" sz="1800" b="1" u="sng" dirty="0">
                <a:latin typeface="Arial" panose="020B0604020202020204" pitchFamily="34" charset="0"/>
                <a:cs typeface="Times New Roman" panose="02020603050405020304" pitchFamily="18" charset="0"/>
              </a:rPr>
              <a:t>):</a:t>
            </a:r>
            <a:r>
              <a:rPr lang="en-ZA" altLang="en-US" sz="1800" b="1" dirty="0">
                <a:latin typeface="Arial" panose="020B0604020202020204" pitchFamily="34" charset="0"/>
                <a:cs typeface="Times New Roman" panose="02020603050405020304" pitchFamily="18" charset="0"/>
              </a:rPr>
              <a:t>			</a:t>
            </a:r>
            <a:r>
              <a:rPr lang="en-ZA" altLang="en-US" sz="1800" b="1" u="sng" dirty="0">
                <a:solidFill>
                  <a:srgbClr val="008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Debtors Journal (DJ 12):</a:t>
            </a:r>
            <a:endParaRPr lang="en-ZA" altLang="en-US" sz="1800" dirty="0">
              <a:solidFill>
                <a:srgbClr val="008000"/>
              </a:solidFill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CR</a:t>
            </a:r>
            <a:r>
              <a:rPr lang="en-ZA" altLang="en-US" sz="18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Creditors Control R8 000	            Sales		R12 000</a:t>
            </a:r>
            <a:endParaRPr lang="en-ZA" altLang="en-US" sz="18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DR</a:t>
            </a: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Packing Material R1 000	            Cost of Sales	 R?</a:t>
            </a:r>
            <a:endParaRPr lang="en-ZA" altLang="en-US" sz="18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DR</a:t>
            </a: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Trading Stock     R7 000</a:t>
            </a:r>
            <a:endParaRPr lang="en-ZA" altLang="en-US" sz="18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en-ZA" altLang="en-US" sz="1800" b="1" u="sng" dirty="0">
                <a:solidFill>
                  <a:srgbClr val="008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Debtors Allowances Journal (DAJ 12):</a:t>
            </a:r>
            <a:endParaRPr lang="en-ZA" altLang="en-US" sz="1800" dirty="0">
              <a:solidFill>
                <a:srgbClr val="008000"/>
              </a:solidFill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Debtors Allowances	 R5 000      </a:t>
            </a:r>
            <a:r>
              <a:rPr lang="en-ZA" alt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DR DEBTORS ALLOWANCES   SP</a:t>
            </a: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                                                             CR DEBTORS CONTROL           SP</a:t>
            </a:r>
            <a:endParaRPr lang="en-ZA" altLang="en-US" sz="1800" b="1" dirty="0">
              <a:solidFill>
                <a:srgbClr val="0000FF"/>
              </a:solidFill>
              <a:cs typeface="Times New Roman" panose="02020603050405020304" pitchFamily="18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Cost of Sales	                R4 000	    </a:t>
            </a:r>
            <a:r>
              <a:rPr lang="en-ZA" alt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</a:t>
            </a:r>
            <a:r>
              <a:rPr lang="en-ZA" alt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R</a:t>
            </a:r>
            <a:r>
              <a:rPr lang="en-ZA" altLang="en-US" sz="1800" b="1" dirty="0">
                <a:solidFill>
                  <a:srgbClr val="FF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COST OF SALES                  CP</a:t>
            </a:r>
          </a:p>
          <a:p>
            <a:pPr marL="0" lvl="0" indent="0">
              <a:spcBef>
                <a:spcPct val="0"/>
              </a:spcBef>
              <a:buFontTx/>
              <a:buNone/>
            </a:pPr>
            <a:r>
              <a:rPr lang="en-ZA" alt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                                                             </a:t>
            </a:r>
            <a:r>
              <a:rPr lang="en-ZA" alt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</a:t>
            </a:r>
            <a:r>
              <a:rPr lang="en-ZA" alt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R </a:t>
            </a:r>
            <a:r>
              <a:rPr lang="en-ZA" altLang="en-US" sz="1800" b="1" dirty="0">
                <a:solidFill>
                  <a:srgbClr val="FF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TRADING STOCK                 CP</a:t>
            </a:r>
          </a:p>
          <a:p>
            <a:pPr marL="0" lvl="0" indent="0">
              <a:spcBef>
                <a:spcPct val="0"/>
              </a:spcBef>
              <a:buFontTx/>
              <a:buNone/>
            </a:pPr>
            <a:r>
              <a:rPr lang="en-ZA" altLang="en-US" sz="1800" b="1" u="sng" dirty="0">
                <a:solidFill>
                  <a:srgbClr val="008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DEBTORS JJOURNAL</a:t>
            </a:r>
          </a:p>
          <a:p>
            <a:pPr marL="0" lvl="0" indent="0">
              <a:spcBef>
                <a:spcPct val="0"/>
              </a:spcBef>
              <a:buFontTx/>
              <a:buNone/>
            </a:pP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DR DEBTORS CONTROL	  CR SALES                     SP</a:t>
            </a:r>
          </a:p>
          <a:p>
            <a:pPr marL="0" lvl="0" indent="0">
              <a:spcBef>
                <a:spcPct val="0"/>
              </a:spcBef>
              <a:buFontTx/>
              <a:buNone/>
            </a:pPr>
            <a:r>
              <a:rPr lang="en-ZA" altLang="en-US" sz="1800" b="1" dirty="0">
                <a:solidFill>
                  <a:srgbClr val="FF3399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DR COST OF SALES          CR TRADING STOCK   CP  </a:t>
            </a:r>
            <a:r>
              <a:rPr lang="en-ZA" alt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SAME AS CRJ</a:t>
            </a:r>
          </a:p>
          <a:p>
            <a:pPr marL="0" lvl="0" indent="0">
              <a:spcBef>
                <a:spcPct val="0"/>
              </a:spcBef>
              <a:buFontTx/>
              <a:buNone/>
            </a:pPr>
            <a:r>
              <a:rPr lang="en-ZA" altLang="en-US" sz="1800" b="1" dirty="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ZA" altLang="en-US" sz="1800" b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r>
              <a:rPr lang="en-ZA" altLang="en-US" b="1" u="sng" kern="1200" dirty="0">
                <a:latin typeface="+mj-lt"/>
                <a:ea typeface="+mj-ea"/>
                <a:cs typeface="+mj-cs"/>
              </a:rPr>
              <a:t>TRADING STOC</a:t>
            </a:r>
            <a:r>
              <a:rPr lang="en-ZA" altLang="en-US" b="1" kern="1200" dirty="0">
                <a:latin typeface="+mj-lt"/>
                <a:ea typeface="+mj-ea"/>
                <a:cs typeface="+mj-cs"/>
              </a:rPr>
              <a:t>K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>
          <a:xfrm>
            <a:off x="214313" y="225425"/>
            <a:ext cx="2270125" cy="728663"/>
          </a:xfrm>
          <a:ln/>
        </p:spPr>
        <p:txBody>
          <a:bodyPr vert="horz" wrap="square" lIns="91440" tIns="45720" rIns="91440" bIns="45720" anchor="b"/>
          <a:lstStyle/>
          <a:p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DR </a:t>
            </a: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+ A     ‘BUY’ more</a:t>
            </a:r>
          </a:p>
        </p:txBody>
      </p:sp>
      <p:sp>
        <p:nvSpPr>
          <p:cNvPr id="5124" name="Content Placeholder 3"/>
          <p:cNvSpPr>
            <a:spLocks noGrp="1"/>
          </p:cNvSpPr>
          <p:nvPr>
            <p:ph sz="half" idx="2"/>
          </p:nvPr>
        </p:nvSpPr>
        <p:spPr>
          <a:xfrm>
            <a:off x="142875" y="1535113"/>
            <a:ext cx="4354513" cy="4591050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1    BALANCE                 </a:t>
            </a:r>
            <a:r>
              <a:rPr lang="en-ZA" altLang="en-US" b="1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B/D</a:t>
            </a: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 BANK                       </a:t>
            </a:r>
            <a:r>
              <a:rPr lang="en-ZA" altLang="en-US" b="1" kern="1200" dirty="0">
                <a:solidFill>
                  <a:srgbClr val="FFC000"/>
                </a:solidFill>
                <a:latin typeface="Arial Black" panose="020B0A04020102020204" pitchFamily="34" charset="0"/>
                <a:ea typeface="+mn-ea"/>
                <a:cs typeface="+mn-cs"/>
              </a:rPr>
              <a:t>CPJ</a:t>
            </a: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CREDITORS              </a:t>
            </a:r>
            <a:r>
              <a:rPr lang="en-ZA" altLang="en-US" b="1" kern="1200" dirty="0">
                <a:solidFill>
                  <a:srgbClr val="FF00FF"/>
                </a:solidFill>
                <a:latin typeface="Arial Rounded MT Bold" panose="020F0704030504030204" pitchFamily="34" charset="0"/>
                <a:ea typeface="+mn-ea"/>
                <a:cs typeface="+mn-cs"/>
              </a:rPr>
              <a:t>CJ</a:t>
            </a: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COST OF SALES       </a:t>
            </a:r>
            <a:r>
              <a:rPr lang="en-ZA" altLang="en-US" b="1" kern="1200" dirty="0">
                <a:solidFill>
                  <a:srgbClr val="00B050"/>
                </a:solidFill>
                <a:latin typeface="Arial Black" panose="020B0A04020102020204" pitchFamily="34" charset="0"/>
              </a:rPr>
              <a:t>DAJ</a:t>
            </a:r>
          </a:p>
          <a:p>
            <a:pPr>
              <a:buClrTx/>
              <a:buSzTx/>
            </a:pPr>
            <a:endParaRPr lang="en-ZA" altLang="en-US" kern="1200" dirty="0">
              <a:latin typeface="+mn-lt"/>
              <a:ea typeface="+mn-ea"/>
              <a:cs typeface="+mn-cs"/>
            </a:endParaRP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1    BALANCE                </a:t>
            </a:r>
            <a:r>
              <a:rPr lang="en-ZA" altLang="en-US" b="1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B/D</a:t>
            </a:r>
          </a:p>
        </p:txBody>
      </p:sp>
      <p:sp>
        <p:nvSpPr>
          <p:cNvPr id="512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8125" y="157163"/>
            <a:ext cx="2290763" cy="887412"/>
          </a:xfrm>
          <a:ln/>
        </p:spPr>
        <p:txBody>
          <a:bodyPr vert="horz" wrap="square" lIns="91440" tIns="45720" rIns="91440" bIns="45720" anchor="b"/>
          <a:lstStyle/>
          <a:p>
            <a:pPr>
              <a:buClrTx/>
              <a:buSzTx/>
            </a:pPr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  </a:t>
            </a: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A -</a:t>
            </a:r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  </a:t>
            </a: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‘SELL</a:t>
            </a:r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’  </a:t>
            </a: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less</a:t>
            </a:r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      CR</a:t>
            </a:r>
          </a:p>
        </p:txBody>
      </p:sp>
      <p:sp>
        <p:nvSpPr>
          <p:cNvPr id="512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31938"/>
            <a:ext cx="4498975" cy="4635500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COST OF SALES   </a:t>
            </a:r>
            <a:r>
              <a:rPr lang="en-ZA" altLang="en-US" b="1" kern="1200" dirty="0">
                <a:solidFill>
                  <a:srgbClr val="00B050"/>
                </a:solidFill>
                <a:latin typeface="Arial Black" panose="020B0A04020102020204" pitchFamily="34" charset="0"/>
                <a:ea typeface="+mn-ea"/>
                <a:cs typeface="+mn-cs"/>
              </a:rPr>
              <a:t>DJ</a:t>
            </a: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COST OF SALES  </a:t>
            </a:r>
            <a:r>
              <a:rPr lang="en-ZA" altLang="en-US" b="1" kern="1200" dirty="0">
                <a:solidFill>
                  <a:srgbClr val="0000FF"/>
                </a:solidFill>
                <a:latin typeface="Arial Black" panose="020B0A04020102020204" pitchFamily="34" charset="0"/>
                <a:ea typeface="+mn-ea"/>
                <a:cs typeface="+mn-cs"/>
              </a:rPr>
              <a:t>CRJ</a:t>
            </a: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CREDITORS         </a:t>
            </a:r>
            <a:r>
              <a:rPr lang="en-ZA" altLang="en-US" b="1" kern="1200" dirty="0">
                <a:solidFill>
                  <a:srgbClr val="FF00FF"/>
                </a:solidFill>
                <a:latin typeface="Arial Black" panose="020B0A04020102020204" pitchFamily="34" charset="0"/>
                <a:ea typeface="+mn-ea"/>
                <a:cs typeface="+mn-cs"/>
              </a:rPr>
              <a:t>CAJ</a:t>
            </a: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BALANCE            </a:t>
            </a:r>
            <a:r>
              <a:rPr lang="en-ZA" altLang="en-US" b="1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C/D</a:t>
            </a:r>
          </a:p>
          <a:p>
            <a:pPr>
              <a:buClrTx/>
              <a:buSzTx/>
            </a:pPr>
            <a:endParaRPr lang="en-ZA" altLang="en-US" kern="1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Parallelogram 6"/>
          <p:cNvSpPr/>
          <p:nvPr/>
        </p:nvSpPr>
        <p:spPr>
          <a:xfrm>
            <a:off x="4643438" y="1143000"/>
            <a:ext cx="46038" cy="350043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17475" y="1368425"/>
            <a:ext cx="876141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678238" y="3284538"/>
            <a:ext cx="6429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741738" y="3684588"/>
            <a:ext cx="6429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741738" y="3770313"/>
            <a:ext cx="571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129588" y="3770313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143875" y="3284538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143875" y="3698875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6072188" y="1071563"/>
            <a:ext cx="2928938" cy="460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14313" y="1071563"/>
            <a:ext cx="2500313" cy="714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0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0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0" fill="hold"/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0" fill="hold"/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0" fill="hold"/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0" fill="hold"/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endParaRPr lang="en-ZA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0"/>
            <a:ext cx="8642350" cy="6858000"/>
          </a:xfrm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r>
              <a:rPr lang="en-ZA" altLang="en-US" b="1" u="sng" kern="1200" dirty="0">
                <a:latin typeface="+mj-lt"/>
                <a:ea typeface="+mj-ea"/>
                <a:cs typeface="+mj-cs"/>
              </a:rPr>
              <a:t>DEBTORS CONTROL</a:t>
            </a:r>
            <a:endParaRPr lang="en-ZA" altLang="en-US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>
          <a:xfrm>
            <a:off x="142875" y="34925"/>
            <a:ext cx="1981200" cy="898525"/>
          </a:xfrm>
          <a:ln/>
        </p:spPr>
        <p:txBody>
          <a:bodyPr vert="horz" wrap="square" lIns="91440" tIns="45720" rIns="91440" bIns="45720" anchor="b"/>
          <a:lstStyle/>
          <a:p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DEBIT       </a:t>
            </a: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+ A </a:t>
            </a:r>
          </a:p>
        </p:txBody>
      </p:sp>
      <p:sp>
        <p:nvSpPr>
          <p:cNvPr id="5124" name="Content Placeholder 3"/>
          <p:cNvSpPr>
            <a:spLocks noGrp="1"/>
          </p:cNvSpPr>
          <p:nvPr>
            <p:ph sz="half" idx="2"/>
          </p:nvPr>
        </p:nvSpPr>
        <p:spPr>
          <a:xfrm>
            <a:off x="142875" y="1281113"/>
            <a:ext cx="4354513" cy="2940050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1    BALANCE               </a:t>
            </a:r>
            <a:r>
              <a:rPr lang="en-ZA" altLang="en-US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B/D</a:t>
            </a:r>
          </a:p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31  </a:t>
            </a:r>
            <a:r>
              <a:rPr lang="en-ZA" altLang="en-US" b="1" kern="1200" dirty="0">
                <a:latin typeface="+mn-lt"/>
                <a:ea typeface="+mn-ea"/>
                <a:cs typeface="+mn-cs"/>
              </a:rPr>
              <a:t>SALES                     </a:t>
            </a:r>
            <a:r>
              <a:rPr lang="en-ZA" altLang="en-US" b="1" kern="1200" dirty="0">
                <a:solidFill>
                  <a:srgbClr val="FFC000"/>
                </a:solidFill>
                <a:latin typeface="Arial Black" panose="020B0A04020102020204" pitchFamily="34" charset="0"/>
                <a:ea typeface="+mn-ea"/>
                <a:cs typeface="+mn-cs"/>
              </a:rPr>
              <a:t>DJ</a:t>
            </a: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</a:t>
            </a:r>
            <a:r>
              <a:rPr lang="en-ZA" altLang="en-US" b="1" dirty="0"/>
              <a:t>Bank</a:t>
            </a:r>
            <a:r>
              <a:rPr lang="en-ZA" altLang="en-US" b="1" kern="1200" dirty="0">
                <a:latin typeface="+mn-lt"/>
                <a:ea typeface="+mn-ea"/>
                <a:cs typeface="+mn-cs"/>
              </a:rPr>
              <a:t> [</a:t>
            </a:r>
            <a:r>
              <a:rPr lang="en-ZA" altLang="en-US" b="1" dirty="0"/>
              <a:t>EFT cancel)</a:t>
            </a:r>
            <a:r>
              <a:rPr lang="en-ZA" altLang="en-US" b="1" kern="1200" dirty="0">
                <a:latin typeface="+mn-lt"/>
                <a:ea typeface="+mn-ea"/>
                <a:cs typeface="+mn-cs"/>
              </a:rPr>
              <a:t> </a:t>
            </a:r>
            <a:r>
              <a:rPr lang="en-ZA" altLang="en-US" b="1" kern="1200" dirty="0">
                <a:solidFill>
                  <a:srgbClr val="0000FF"/>
                </a:solidFill>
                <a:latin typeface="Arial Black" panose="020B0A04020102020204" pitchFamily="34" charset="0"/>
                <a:ea typeface="+mn-ea"/>
                <a:cs typeface="+mn-cs"/>
              </a:rPr>
              <a:t>CPJ</a:t>
            </a:r>
          </a:p>
          <a:p>
            <a:pPr>
              <a:buClrTx/>
              <a:buSzTx/>
            </a:pPr>
            <a:endParaRPr lang="en-ZA" altLang="en-US" kern="1200" dirty="0">
              <a:latin typeface="+mn-lt"/>
              <a:ea typeface="+mn-ea"/>
              <a:cs typeface="+mn-cs"/>
            </a:endParaRPr>
          </a:p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1    BALANCE              </a:t>
            </a:r>
            <a:r>
              <a:rPr lang="en-ZA" altLang="en-US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B/D</a:t>
            </a:r>
          </a:p>
        </p:txBody>
      </p:sp>
      <p:sp>
        <p:nvSpPr>
          <p:cNvPr id="512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8488" y="250825"/>
            <a:ext cx="1838325" cy="796925"/>
          </a:xfrm>
          <a:ln/>
        </p:spPr>
        <p:txBody>
          <a:bodyPr vert="horz" wrap="square" lIns="91440" tIns="45720" rIns="91440" bIns="45720" anchor="b"/>
          <a:lstStyle/>
          <a:p>
            <a:pPr>
              <a:buClrTx/>
              <a:buSzTx/>
            </a:pPr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               </a:t>
            </a: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A -</a:t>
            </a:r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          CREDIT</a:t>
            </a:r>
          </a:p>
        </p:txBody>
      </p:sp>
      <p:sp>
        <p:nvSpPr>
          <p:cNvPr id="512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281113"/>
            <a:ext cx="4356100" cy="2795587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BANK + DISCOUNT </a:t>
            </a:r>
            <a:r>
              <a:rPr lang="en-ZA" altLang="en-US" b="1" kern="1200" dirty="0">
                <a:solidFill>
                  <a:srgbClr val="0000FF"/>
                </a:solidFill>
                <a:latin typeface="Arial Black" panose="020B0A04020102020204" pitchFamily="34" charset="0"/>
                <a:ea typeface="+mn-ea"/>
                <a:cs typeface="+mn-cs"/>
              </a:rPr>
              <a:t>CRJ</a:t>
            </a: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DEBTORS </a:t>
            </a:r>
            <a:r>
              <a:rPr lang="en-ZA" altLang="en-US" sz="1400" b="1" kern="1200" dirty="0">
                <a:latin typeface="+mn-lt"/>
                <a:ea typeface="+mn-ea"/>
                <a:cs typeface="+mn-cs"/>
              </a:rPr>
              <a:t>ALLOWANCES</a:t>
            </a:r>
            <a:r>
              <a:rPr lang="en-ZA" altLang="en-US" b="1" kern="1200" dirty="0">
                <a:latin typeface="+mn-lt"/>
                <a:ea typeface="+mn-ea"/>
                <a:cs typeface="+mn-cs"/>
              </a:rPr>
              <a:t>   </a:t>
            </a:r>
            <a:r>
              <a:rPr lang="en-ZA" altLang="en-US" b="1" kern="1200" dirty="0">
                <a:solidFill>
                  <a:srgbClr val="FF9900"/>
                </a:solidFill>
                <a:latin typeface="Arial Black" panose="020B0A04020102020204" pitchFamily="34" charset="0"/>
                <a:ea typeface="+mn-ea"/>
                <a:cs typeface="+mn-cs"/>
              </a:rPr>
              <a:t>DAJ</a:t>
            </a:r>
          </a:p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31 </a:t>
            </a:r>
            <a:r>
              <a:rPr lang="en-ZA" altLang="en-US" b="1" kern="1200" dirty="0">
                <a:solidFill>
                  <a:srgbClr val="FF00FF"/>
                </a:solidFill>
                <a:latin typeface="+mn-lt"/>
                <a:ea typeface="+mn-ea"/>
                <a:cs typeface="+mn-cs"/>
              </a:rPr>
              <a:t>BALANCE</a:t>
            </a:r>
            <a:r>
              <a:rPr lang="en-ZA" altLang="en-US" kern="1200" dirty="0">
                <a:latin typeface="+mn-lt"/>
                <a:ea typeface="+mn-ea"/>
                <a:cs typeface="+mn-cs"/>
              </a:rPr>
              <a:t>            C/D</a:t>
            </a:r>
          </a:p>
          <a:p>
            <a:pPr>
              <a:buClrTx/>
              <a:buSzTx/>
            </a:pPr>
            <a:endParaRPr lang="en-ZA" altLang="en-US" kern="1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Parallelogram 6"/>
          <p:cNvSpPr/>
          <p:nvPr/>
        </p:nvSpPr>
        <p:spPr>
          <a:xfrm>
            <a:off x="4643438" y="1143000"/>
            <a:ext cx="46038" cy="350043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85750" y="1082675"/>
            <a:ext cx="8572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833813" y="2981325"/>
            <a:ext cx="78581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833813" y="2546350"/>
            <a:ext cx="71437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827463" y="2905125"/>
            <a:ext cx="71437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021638" y="3132138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143875" y="2727325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001000" y="3011488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6072188" y="1071563"/>
            <a:ext cx="2928938" cy="460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14313" y="1071563"/>
            <a:ext cx="2500313" cy="714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0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0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0" fill="hold"/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0" fill="hold"/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  <a:ln/>
        </p:spPr>
        <p:txBody>
          <a:bodyPr vert="horz" wrap="square" lIns="91440" tIns="45720" rIns="91440" bIns="45720" anchor="ctr"/>
          <a:lstStyle/>
          <a:p>
            <a:r>
              <a:rPr lang="en-ZA" altLang="en-US" sz="3600" b="1" u="sng" kern="1200" dirty="0">
                <a:latin typeface="+mj-lt"/>
                <a:ea typeface="+mj-ea"/>
                <a:cs typeface="+mj-cs"/>
              </a:rPr>
              <a:t>CREDITORS CONTROL</a:t>
            </a:r>
            <a:endParaRPr lang="en-ZA" altLang="en-US" sz="36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>
          <a:xfrm>
            <a:off x="142875" y="188913"/>
            <a:ext cx="2341563" cy="954087"/>
          </a:xfrm>
          <a:ln/>
        </p:spPr>
        <p:txBody>
          <a:bodyPr vert="horz" wrap="square" lIns="91440" tIns="45720" rIns="91440" bIns="45720" anchor="b"/>
          <a:lstStyle/>
          <a:p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                                      DR          </a:t>
            </a:r>
            <a:r>
              <a:rPr lang="en-ZA" altLang="en-US" sz="2800" kern="1200" dirty="0">
                <a:solidFill>
                  <a:srgbClr val="0000FF"/>
                </a:solidFill>
                <a:latin typeface="Arial Black" panose="020B0A04020102020204" pitchFamily="34" charset="0"/>
                <a:ea typeface="+mn-ea"/>
                <a:cs typeface="+mn-cs"/>
              </a:rPr>
              <a:t>- L                          </a:t>
            </a:r>
            <a:r>
              <a:rPr lang="en-ZA" altLang="en-US" sz="1800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WE OWE </a:t>
            </a:r>
            <a:r>
              <a:rPr lang="en-ZA" altLang="en-US" sz="1800" kern="1200" dirty="0">
                <a:solidFill>
                  <a:srgbClr val="008000"/>
                </a:solidFill>
                <a:latin typeface="Arial Black" panose="020B0A04020102020204" pitchFamily="34" charset="0"/>
                <a:ea typeface="+mn-ea"/>
                <a:cs typeface="+mn-cs"/>
              </a:rPr>
              <a:t>LESS</a:t>
            </a:r>
          </a:p>
        </p:txBody>
      </p:sp>
      <p:sp>
        <p:nvSpPr>
          <p:cNvPr id="5124" name="Content Placeholder 3"/>
          <p:cNvSpPr>
            <a:spLocks noGrp="1"/>
          </p:cNvSpPr>
          <p:nvPr>
            <p:ph sz="half" idx="2"/>
          </p:nvPr>
        </p:nvSpPr>
        <p:spPr>
          <a:xfrm>
            <a:off x="142875" y="1360488"/>
            <a:ext cx="4354513" cy="4765675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31  </a:t>
            </a:r>
            <a:r>
              <a:rPr lang="en-ZA" altLang="en-US" b="1" kern="1200" dirty="0">
                <a:latin typeface="+mn-lt"/>
                <a:ea typeface="+mn-ea"/>
                <a:cs typeface="+mn-cs"/>
              </a:rPr>
              <a:t>BANK+DISCOUNT </a:t>
            </a:r>
            <a:r>
              <a:rPr lang="en-ZA" altLang="en-US" b="1" kern="1200" dirty="0">
                <a:solidFill>
                  <a:srgbClr val="FFC000"/>
                </a:solidFill>
                <a:latin typeface="Arial Black" panose="020B0A04020102020204" pitchFamily="34" charset="0"/>
                <a:ea typeface="+mn-ea"/>
                <a:cs typeface="+mn-cs"/>
              </a:rPr>
              <a:t>CPJ</a:t>
            </a: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</a:t>
            </a:r>
            <a:r>
              <a:rPr lang="en-ZA" altLang="en-US" sz="2000" b="1" kern="1200" dirty="0">
                <a:latin typeface="+mn-lt"/>
                <a:ea typeface="+mn-ea"/>
                <a:cs typeface="+mn-cs"/>
              </a:rPr>
              <a:t>Creditors Allowances  </a:t>
            </a:r>
            <a:r>
              <a:rPr lang="en-ZA" altLang="en-US" b="1" kern="1200" dirty="0">
                <a:solidFill>
                  <a:srgbClr val="0000FF"/>
                </a:solidFill>
                <a:latin typeface="Arial Black" panose="020B0A04020102020204" pitchFamily="34" charset="0"/>
                <a:ea typeface="+mn-ea"/>
                <a:cs typeface="+mn-cs"/>
              </a:rPr>
              <a:t>CAJ</a:t>
            </a:r>
          </a:p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31   </a:t>
            </a:r>
            <a:r>
              <a:rPr lang="en-ZA" altLang="en-US" b="1" kern="1200" dirty="0">
                <a:latin typeface="+mn-lt"/>
                <a:ea typeface="+mn-ea"/>
                <a:cs typeface="+mn-cs"/>
              </a:rPr>
              <a:t>BALANCE</a:t>
            </a:r>
            <a:r>
              <a:rPr lang="en-ZA" altLang="en-US" kern="1200" dirty="0">
                <a:latin typeface="+mn-lt"/>
                <a:ea typeface="+mn-ea"/>
                <a:cs typeface="+mn-cs"/>
              </a:rPr>
              <a:t>         </a:t>
            </a:r>
            <a:r>
              <a:rPr lang="en-ZA" altLang="en-US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ZA" altLang="en-US" b="1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C/D</a:t>
            </a:r>
            <a:r>
              <a:rPr lang="en-ZA" altLang="en-US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     </a:t>
            </a:r>
            <a:endParaRPr lang="en-ZA" altLang="en-US" b="1" kern="1200" dirty="0">
              <a:solidFill>
                <a:srgbClr val="FF0000"/>
              </a:solidFill>
              <a:latin typeface="Arial Rounded MT Bold" panose="020F0704030504030204" pitchFamily="34" charset="0"/>
              <a:ea typeface="+mn-ea"/>
              <a:cs typeface="+mn-cs"/>
            </a:endParaRPr>
          </a:p>
          <a:p>
            <a:pPr>
              <a:buClrTx/>
              <a:buSzTx/>
              <a:buNone/>
            </a:pPr>
            <a:endParaRPr lang="en-ZA" altLang="en-US" kern="12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12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8125" y="57150"/>
            <a:ext cx="2413000" cy="957263"/>
          </a:xfrm>
          <a:ln/>
        </p:spPr>
        <p:txBody>
          <a:bodyPr vert="horz" wrap="square" lIns="91440" tIns="45720" rIns="91440" bIns="45720" anchor="b"/>
          <a:lstStyle/>
          <a:p>
            <a:pPr>
              <a:buClrTx/>
              <a:buSzTx/>
            </a:pP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                      </a:t>
            </a:r>
            <a:r>
              <a:rPr lang="en-ZA" altLang="en-US" sz="2800" kern="1200" dirty="0">
                <a:solidFill>
                  <a:srgbClr val="0000FF"/>
                </a:solidFill>
                <a:latin typeface="Arial Black" panose="020B0A04020102020204" pitchFamily="34" charset="0"/>
                <a:ea typeface="+mn-ea"/>
                <a:cs typeface="+mn-cs"/>
              </a:rPr>
              <a:t>L +</a:t>
            </a:r>
            <a:r>
              <a:rPr lang="en-ZA" altLang="en-US" kern="1200" dirty="0">
                <a:solidFill>
                  <a:srgbClr val="0000FF"/>
                </a:solidFill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CR</a:t>
            </a: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                             </a:t>
            </a:r>
            <a:r>
              <a:rPr lang="en-ZA" altLang="en-US" sz="1800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WE OWE </a:t>
            </a:r>
            <a:r>
              <a:rPr lang="en-ZA" altLang="en-US" sz="1800" kern="1200" dirty="0">
                <a:solidFill>
                  <a:srgbClr val="008000"/>
                </a:solidFill>
                <a:latin typeface="Arial Black" panose="020B0A04020102020204" pitchFamily="34" charset="0"/>
                <a:ea typeface="+mn-ea"/>
                <a:cs typeface="+mn-cs"/>
              </a:rPr>
              <a:t>MORE</a:t>
            </a:r>
            <a:endParaRPr lang="en-ZA" altLang="en-US" kern="1200" dirty="0"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512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17638"/>
            <a:ext cx="4498975" cy="4708525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b="1" kern="1200" dirty="0">
                <a:solidFill>
                  <a:srgbClr val="00B050"/>
                </a:solidFill>
                <a:latin typeface="+mn-lt"/>
                <a:ea typeface="+mn-ea"/>
                <a:cs typeface="+mn-cs"/>
              </a:rPr>
              <a:t>1  </a:t>
            </a:r>
            <a:r>
              <a:rPr lang="en-ZA" altLang="en-US" b="1" kern="1200" dirty="0">
                <a:solidFill>
                  <a:srgbClr val="00B050"/>
                </a:solidFill>
                <a:latin typeface="Arial Black" panose="020B0A04020102020204" pitchFamily="34" charset="0"/>
                <a:ea typeface="+mn-ea"/>
                <a:cs typeface="+mn-cs"/>
              </a:rPr>
              <a:t>BALANCE</a:t>
            </a:r>
            <a:r>
              <a:rPr lang="en-ZA" altLang="en-US" b="1" kern="1200" dirty="0">
                <a:solidFill>
                  <a:srgbClr val="00B050"/>
                </a:solidFill>
                <a:latin typeface="+mn-lt"/>
                <a:ea typeface="+mn-ea"/>
                <a:cs typeface="+mn-cs"/>
              </a:rPr>
              <a:t>        </a:t>
            </a:r>
            <a:r>
              <a:rPr lang="en-ZA" altLang="en-US" b="1" kern="1200" dirty="0">
                <a:solidFill>
                  <a:srgbClr val="00B050"/>
                </a:solidFill>
                <a:latin typeface="Arial Black" panose="020B0A04020102020204" pitchFamily="34" charset="0"/>
                <a:ea typeface="+mn-ea"/>
                <a:cs typeface="+mn-cs"/>
              </a:rPr>
              <a:t>B/D</a:t>
            </a:r>
          </a:p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31 </a:t>
            </a:r>
            <a:r>
              <a:rPr lang="en-ZA" altLang="en-US" b="1" kern="1200" dirty="0">
                <a:solidFill>
                  <a:srgbClr val="FF00FF"/>
                </a:solidFill>
                <a:latin typeface="+mn-lt"/>
                <a:ea typeface="+mn-ea"/>
                <a:cs typeface="+mn-cs"/>
              </a:rPr>
              <a:t>SUNDRY PURCHASES </a:t>
            </a:r>
            <a:r>
              <a:rPr lang="en-ZA" altLang="en-US" b="1" kern="1200" dirty="0">
                <a:solidFill>
                  <a:srgbClr val="0000FF"/>
                </a:solidFill>
                <a:latin typeface="Arial Black" panose="020B0A04020102020204" pitchFamily="34" charset="0"/>
                <a:ea typeface="+mn-ea"/>
                <a:cs typeface="+mn-cs"/>
              </a:rPr>
              <a:t>CJ</a:t>
            </a:r>
          </a:p>
          <a:p>
            <a:pPr>
              <a:buClrTx/>
              <a:buSzTx/>
              <a:buNone/>
            </a:pPr>
            <a:endParaRPr lang="en-ZA" altLang="en-US" b="1" kern="1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  <a:p>
            <a:pPr>
              <a:buClrTx/>
              <a:buSzTx/>
              <a:buNone/>
            </a:pPr>
            <a:r>
              <a:rPr lang="en-ZA" altLang="en-US" b="1" kern="1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     </a:t>
            </a:r>
          </a:p>
          <a:p>
            <a:pPr>
              <a:buClrTx/>
              <a:buSzTx/>
              <a:buNone/>
            </a:pPr>
            <a:r>
              <a:rPr lang="en-ZA" altLang="en-US" b="1" kern="1200" dirty="0">
                <a:solidFill>
                  <a:srgbClr val="008000"/>
                </a:solidFill>
                <a:latin typeface="Arial Black" panose="020B0A04020102020204" pitchFamily="34" charset="0"/>
                <a:ea typeface="+mn-ea"/>
                <a:cs typeface="+mn-cs"/>
              </a:rPr>
              <a:t> 1  BALANCE    B/D</a:t>
            </a:r>
          </a:p>
          <a:p>
            <a:pPr>
              <a:buClrTx/>
              <a:buSzTx/>
            </a:pPr>
            <a:endParaRPr lang="en-ZA" altLang="en-US" kern="1200" dirty="0">
              <a:latin typeface="+mn-lt"/>
              <a:ea typeface="+mn-ea"/>
              <a:cs typeface="+mn-cs"/>
            </a:endParaRPr>
          </a:p>
          <a:p>
            <a:pPr>
              <a:buClrTx/>
              <a:buSzTx/>
            </a:pPr>
            <a:endParaRPr lang="en-ZA" altLang="en-US" kern="1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Parallelogram 6"/>
          <p:cNvSpPr/>
          <p:nvPr/>
        </p:nvSpPr>
        <p:spPr>
          <a:xfrm>
            <a:off x="4429125" y="1143000"/>
            <a:ext cx="46038" cy="350043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01613" y="1250950"/>
            <a:ext cx="8572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713163" y="3232150"/>
            <a:ext cx="6413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673475" y="2690813"/>
            <a:ext cx="6429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717925" y="3133725"/>
            <a:ext cx="571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996238" y="2690813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996238" y="3227388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951788" y="3101975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6072188" y="1071563"/>
            <a:ext cx="2928938" cy="460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14313" y="1071563"/>
            <a:ext cx="2500313" cy="714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13" y="369888"/>
            <a:ext cx="8207375" cy="64531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r>
              <a:rPr lang="en-ZA" altLang="en-US" b="1" kern="1200" dirty="0">
                <a:latin typeface="+mj-lt"/>
                <a:ea typeface="+mj-ea"/>
                <a:cs typeface="+mj-cs"/>
              </a:rPr>
              <a:t>BANK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3178175" cy="922337"/>
          </a:xfrm>
          <a:solidFill>
            <a:srgbClr val="66FF66">
              <a:alpha val="100000"/>
            </a:srgbClr>
          </a:solidFill>
          <a:ln/>
        </p:spPr>
        <p:txBody>
          <a:bodyPr vert="horz" wrap="square" lIns="91440" tIns="45720" rIns="91440" bIns="45720" anchor="b"/>
          <a:lstStyle/>
          <a:p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DR</a:t>
            </a:r>
            <a:r>
              <a:rPr lang="en-ZA" altLang="en-US" kern="1200" dirty="0">
                <a:latin typeface="+mn-lt"/>
                <a:ea typeface="+mn-ea"/>
                <a:cs typeface="+mn-cs"/>
              </a:rPr>
              <a:t>             “</a:t>
            </a: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D</a:t>
            </a:r>
            <a:r>
              <a:rPr lang="en-ZA" altLang="en-US" kern="1200" dirty="0">
                <a:latin typeface="+mn-lt"/>
                <a:ea typeface="+mn-ea"/>
                <a:cs typeface="+mn-cs"/>
              </a:rPr>
              <a:t>eposits”   + 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950" y="1489075"/>
            <a:ext cx="4389438" cy="4678363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sz="2800" kern="1200" dirty="0">
                <a:latin typeface="+mn-lt"/>
                <a:ea typeface="+mn-ea"/>
                <a:cs typeface="+mn-cs"/>
              </a:rPr>
              <a:t>1 Balance              b/d</a:t>
            </a:r>
          </a:p>
          <a:p>
            <a:pPr>
              <a:buClrTx/>
              <a:buSzTx/>
            </a:pPr>
            <a:r>
              <a:rPr lang="en-ZA" altLang="en-US" sz="2800" kern="1200" dirty="0">
                <a:latin typeface="+mn-lt"/>
                <a:ea typeface="+mn-ea"/>
                <a:cs typeface="+mn-cs"/>
              </a:rPr>
              <a:t>31 Total Receipts C</a:t>
            </a:r>
            <a:r>
              <a:rPr lang="en-ZA" altLang="en-US" sz="2800" b="1" kern="1200" dirty="0">
                <a:highlight>
                  <a:srgbClr val="00FF00"/>
                </a:highlight>
                <a:latin typeface="+mn-lt"/>
                <a:ea typeface="+mn-ea"/>
                <a:cs typeface="+mn-cs"/>
              </a:rPr>
              <a:t>R</a:t>
            </a:r>
            <a:r>
              <a:rPr lang="en-ZA" altLang="en-US" sz="2800" kern="1200" dirty="0">
                <a:latin typeface="+mn-lt"/>
                <a:ea typeface="+mn-ea"/>
                <a:cs typeface="+mn-cs"/>
              </a:rPr>
              <a:t>J</a:t>
            </a:r>
          </a:p>
          <a:p>
            <a:pPr>
              <a:buClrTx/>
              <a:buSzTx/>
            </a:pPr>
            <a:endParaRPr lang="en-ZA" altLang="en-US" sz="2800" kern="1200" dirty="0">
              <a:latin typeface="+mn-lt"/>
              <a:ea typeface="+mn-ea"/>
              <a:cs typeface="+mn-cs"/>
            </a:endParaRPr>
          </a:p>
          <a:p>
            <a:pPr>
              <a:buClrTx/>
              <a:buSzTx/>
            </a:pPr>
            <a:r>
              <a:rPr lang="en-ZA" altLang="en-US" sz="2800" kern="1200" dirty="0">
                <a:latin typeface="+mn-lt"/>
                <a:ea typeface="+mn-ea"/>
                <a:cs typeface="+mn-cs"/>
              </a:rPr>
              <a:t>1 Balance             b/d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35600" y="274638"/>
            <a:ext cx="3384550" cy="922337"/>
          </a:xfrm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b"/>
          <a:lstStyle/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  “Cheque Payments”        A -                            </a:t>
            </a:r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CR</a:t>
            </a:r>
            <a:r>
              <a:rPr lang="en-ZA" altLang="en-US" kern="1200" dirty="0">
                <a:latin typeface="+mn-lt"/>
                <a:ea typeface="+mn-ea"/>
                <a:cs typeface="+mn-cs"/>
              </a:rPr>
              <a:t>     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89075"/>
            <a:ext cx="4498975" cy="4637088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sz="2800" kern="1200" dirty="0">
                <a:latin typeface="+mn-lt"/>
                <a:ea typeface="+mn-ea"/>
                <a:cs typeface="+mn-cs"/>
              </a:rPr>
              <a:t>31 Total Payments C</a:t>
            </a:r>
            <a:r>
              <a:rPr lang="en-ZA" altLang="en-US" sz="2800" b="1" kern="1200" dirty="0">
                <a:highlight>
                  <a:srgbClr val="FFFF00"/>
                </a:highlight>
                <a:latin typeface="+mn-lt"/>
                <a:ea typeface="+mn-ea"/>
                <a:cs typeface="+mn-cs"/>
              </a:rPr>
              <a:t>P</a:t>
            </a:r>
            <a:r>
              <a:rPr lang="en-ZA" altLang="en-US" sz="2800" kern="1200" dirty="0">
                <a:latin typeface="+mn-lt"/>
                <a:ea typeface="+mn-ea"/>
                <a:cs typeface="+mn-cs"/>
              </a:rPr>
              <a:t>J</a:t>
            </a:r>
          </a:p>
          <a:p>
            <a:pPr>
              <a:buClrTx/>
              <a:buSzTx/>
            </a:pPr>
            <a:r>
              <a:rPr lang="en-ZA" altLang="en-US" sz="2800" kern="1200" dirty="0">
                <a:latin typeface="+mn-lt"/>
                <a:ea typeface="+mn-ea"/>
                <a:cs typeface="+mn-cs"/>
              </a:rPr>
              <a:t>31 Balance               c/d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268413"/>
            <a:ext cx="8362950" cy="73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708400" y="2492375"/>
            <a:ext cx="6461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202613" y="2565400"/>
            <a:ext cx="7191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708400" y="3068638"/>
            <a:ext cx="6461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708400" y="2924175"/>
            <a:ext cx="6461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8202613" y="3213100"/>
            <a:ext cx="7191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101013" y="3068638"/>
            <a:ext cx="7191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497388" y="1268413"/>
            <a:ext cx="46038" cy="3744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r>
              <a:rPr lang="en-ZA" altLang="en-US" sz="60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SALES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752475"/>
            <a:ext cx="3492500" cy="639763"/>
          </a:xfrm>
          <a:solidFill>
            <a:srgbClr val="66FF66">
              <a:alpha val="100000"/>
            </a:srgbClr>
          </a:solidFill>
          <a:ln/>
        </p:spPr>
        <p:txBody>
          <a:bodyPr vert="horz" wrap="square" lIns="91440" tIns="45720" rIns="91440" bIns="45720" anchor="b"/>
          <a:lstStyle/>
          <a:p>
            <a:r>
              <a:rPr lang="en-ZA" altLang="en-US" sz="3600" kern="1200" dirty="0">
                <a:latin typeface="+mn-lt"/>
                <a:ea typeface="+mn-ea"/>
                <a:cs typeface="+mn-cs"/>
              </a:rPr>
              <a:t>DR</a:t>
            </a:r>
            <a:r>
              <a:rPr lang="en-ZA" altLang="en-US" kern="1200" dirty="0">
                <a:latin typeface="+mn-lt"/>
                <a:ea typeface="+mn-ea"/>
                <a:cs typeface="+mn-cs"/>
              </a:rPr>
              <a:t>          </a:t>
            </a:r>
            <a:r>
              <a:rPr lang="en-ZA" altLang="en-US" sz="3600" kern="1200" dirty="0">
                <a:latin typeface="+mn-lt"/>
                <a:ea typeface="+mn-ea"/>
                <a:cs typeface="+mn-cs"/>
              </a:rPr>
              <a:t>- I  </a:t>
            </a:r>
            <a:r>
              <a:rPr lang="en-ZA" altLang="en-US" sz="3600" kern="1200" dirty="0">
                <a:latin typeface="+mn-lt"/>
                <a:ea typeface="+mn-ea"/>
                <a:cs typeface="+mn-cs"/>
                <a:sym typeface="Wingdings" panose="05000000000000000000" pitchFamily="2" charset="2"/>
              </a:rPr>
              <a:t></a:t>
            </a:r>
            <a:endParaRPr lang="en-ZA" altLang="en-US" sz="360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11268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493838"/>
            <a:ext cx="3035300" cy="4632325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endParaRPr lang="en-ZA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1500" y="476250"/>
            <a:ext cx="3106738" cy="865188"/>
          </a:xfrm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b"/>
          <a:lstStyle/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 </a:t>
            </a:r>
            <a:r>
              <a:rPr lang="en-ZA" altLang="en-US" sz="3200" kern="1200" dirty="0">
                <a:latin typeface="+mn-lt"/>
                <a:ea typeface="+mn-ea"/>
                <a:cs typeface="+mn-cs"/>
              </a:rPr>
              <a:t>I   +  </a:t>
            </a:r>
            <a:r>
              <a:rPr lang="en-ZA" altLang="en-US" sz="3200" kern="1200" dirty="0">
                <a:latin typeface="+mn-lt"/>
                <a:ea typeface="+mn-ea"/>
                <a:cs typeface="+mn-cs"/>
                <a:sym typeface="Wingdings" panose="05000000000000000000" pitchFamily="2" charset="2"/>
              </a:rPr>
              <a:t> </a:t>
            </a:r>
            <a:r>
              <a:rPr lang="en-ZA" altLang="en-US" sz="3200" kern="1200" dirty="0">
                <a:latin typeface="+mn-lt"/>
                <a:ea typeface="+mn-ea"/>
                <a:cs typeface="+mn-cs"/>
              </a:rPr>
              <a:t>      </a:t>
            </a:r>
            <a:r>
              <a:rPr lang="en-ZA" altLang="en-US" sz="4000" kern="1200" dirty="0">
                <a:latin typeface="+mn-lt"/>
                <a:ea typeface="+mn-ea"/>
                <a:cs typeface="+mn-cs"/>
              </a:rPr>
              <a:t>CR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92500" y="1417638"/>
            <a:ext cx="5400675" cy="4708525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sz="4000" kern="1200" dirty="0">
                <a:latin typeface="+mn-lt"/>
                <a:ea typeface="+mn-ea"/>
                <a:cs typeface="+mn-cs"/>
              </a:rPr>
              <a:t>1 Total           b/d</a:t>
            </a:r>
          </a:p>
          <a:p>
            <a:pPr>
              <a:buClrTx/>
              <a:buSzTx/>
            </a:pPr>
            <a:r>
              <a:rPr lang="en-ZA" altLang="en-US" sz="4000" kern="1200" dirty="0">
                <a:latin typeface="+mn-lt"/>
                <a:ea typeface="+mn-ea"/>
                <a:cs typeface="+mn-cs"/>
              </a:rPr>
              <a:t>31 Bank         C</a:t>
            </a:r>
            <a:r>
              <a:rPr lang="en-ZA" altLang="en-US" sz="400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R</a:t>
            </a:r>
            <a:r>
              <a:rPr lang="en-ZA" altLang="en-US" sz="4000" kern="1200" dirty="0">
                <a:latin typeface="+mn-lt"/>
                <a:ea typeface="+mn-ea"/>
                <a:cs typeface="+mn-cs"/>
              </a:rPr>
              <a:t>J</a:t>
            </a:r>
          </a:p>
          <a:p>
            <a:pPr>
              <a:buClrTx/>
              <a:buSzTx/>
            </a:pPr>
            <a:r>
              <a:rPr lang="en-ZA" altLang="en-US" sz="4000" kern="1200" dirty="0">
                <a:latin typeface="+mn-lt"/>
                <a:ea typeface="+mn-ea"/>
                <a:cs typeface="+mn-cs"/>
              </a:rPr>
              <a:t>31 </a:t>
            </a:r>
            <a:r>
              <a:rPr lang="en-ZA" altLang="en-US" sz="3200" b="1" kern="1200" dirty="0">
                <a:latin typeface="+mn-lt"/>
                <a:ea typeface="+mn-ea"/>
                <a:cs typeface="+mn-cs"/>
              </a:rPr>
              <a:t>Debtors Control  </a:t>
            </a:r>
            <a:r>
              <a:rPr lang="en-ZA" altLang="en-US" sz="4000" b="1" kern="1200" dirty="0">
                <a:solidFill>
                  <a:srgbClr val="92D050"/>
                </a:solidFill>
                <a:latin typeface="+mn-lt"/>
                <a:ea typeface="+mn-ea"/>
                <a:cs typeface="+mn-cs"/>
              </a:rPr>
              <a:t>DJ</a:t>
            </a:r>
          </a:p>
          <a:p>
            <a:pPr>
              <a:buClrTx/>
              <a:buSzTx/>
            </a:pPr>
            <a:r>
              <a:rPr lang="en-ZA" altLang="en-US" sz="4000" kern="1200" dirty="0">
                <a:latin typeface="+mn-lt"/>
                <a:ea typeface="+mn-ea"/>
                <a:cs typeface="+mn-cs"/>
              </a:rPr>
              <a:t>                    “Total”</a:t>
            </a:r>
          </a:p>
        </p:txBody>
      </p:sp>
      <p:sp>
        <p:nvSpPr>
          <p:cNvPr id="7" name="Oval 6"/>
          <p:cNvSpPr/>
          <p:nvPr/>
        </p:nvSpPr>
        <p:spPr>
          <a:xfrm>
            <a:off x="457200" y="1341438"/>
            <a:ext cx="8229600" cy="44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8101013" y="4292600"/>
            <a:ext cx="10429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250" autoRev="1" fill="remove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5" dur="250" autoRev="1" fill="remove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6" dur="250" autoRev="1" fill="remove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50" autoRev="1" fill="remove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r>
              <a:rPr lang="en-ZA" altLang="en-US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DEBTORS ALLOWANCES (SP)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388" y="1535113"/>
            <a:ext cx="4465637" cy="639762"/>
          </a:xfrm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b"/>
          <a:lstStyle/>
          <a:p>
            <a:r>
              <a:rPr lang="en-ZA" altLang="en-US" sz="400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DR       I -   </a:t>
            </a:r>
            <a:r>
              <a:rPr lang="en-ZA" altLang="en-US" sz="4000" kern="1200" dirty="0">
                <a:solidFill>
                  <a:srgbClr val="FF0000"/>
                </a:solidFill>
                <a:latin typeface="+mn-lt"/>
                <a:ea typeface="+mn-ea"/>
                <a:cs typeface="+mn-cs"/>
                <a:sym typeface="Wingdings" panose="05000000000000000000" pitchFamily="2" charset="2"/>
              </a:rPr>
              <a:t></a:t>
            </a:r>
            <a:endParaRPr lang="en-ZA" altLang="en-US" sz="4000" kern="12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9388" y="2174875"/>
            <a:ext cx="4465638" cy="3951288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 Total       b/d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31 Debtors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Control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DAJ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ZA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</a:t>
            </a: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“Total”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b"/>
          <a:lstStyle/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 I   +  </a:t>
            </a:r>
            <a:r>
              <a:rPr lang="en-ZA" altLang="en-US" kern="1200" dirty="0">
                <a:latin typeface="+mn-lt"/>
                <a:ea typeface="+mn-ea"/>
                <a:cs typeface="+mn-cs"/>
                <a:sym typeface="Wingdings" panose="05000000000000000000" pitchFamily="2" charset="2"/>
              </a:rPr>
              <a:t></a:t>
            </a:r>
            <a:r>
              <a:rPr lang="en-ZA" altLang="en-US" kern="1200" dirty="0">
                <a:latin typeface="+mn-lt"/>
                <a:ea typeface="+mn-ea"/>
                <a:cs typeface="+mn-cs"/>
              </a:rPr>
              <a:t>                                  </a:t>
            </a:r>
            <a:r>
              <a:rPr lang="en-ZA" altLang="en-US" sz="3200" kern="1200" dirty="0">
                <a:latin typeface="+mn-lt"/>
                <a:ea typeface="+mn-ea"/>
                <a:cs typeface="+mn-cs"/>
              </a:rPr>
              <a:t>CR</a:t>
            </a:r>
            <a:endParaRPr lang="en-ZA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12294" name="Content Placeholder 5"/>
          <p:cNvSpPr>
            <a:spLocks noGrp="1"/>
          </p:cNvSpPr>
          <p:nvPr>
            <p:ph sz="quarter" idx="4"/>
          </p:nvPr>
        </p:nvSpPr>
        <p:spPr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endParaRPr lang="en-ZA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1196975"/>
            <a:ext cx="8229600" cy="71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89363" y="3860800"/>
            <a:ext cx="855663" cy="460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45025" y="1268413"/>
            <a:ext cx="46038" cy="34559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ln/>
        </p:spPr>
        <p:txBody>
          <a:bodyPr vert="horz" wrap="square" lIns="91440" tIns="45720" rIns="91440" bIns="45720" anchor="ctr"/>
          <a:lstStyle/>
          <a:p>
            <a:r>
              <a:rPr lang="en-ZA" altLang="en-US" sz="54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COST OF SALES (CP)</a:t>
            </a:r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>
          <a:xfrm>
            <a:off x="107950" y="1535113"/>
            <a:ext cx="4497388" cy="639762"/>
          </a:xfrm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b"/>
          <a:lstStyle/>
          <a:p>
            <a:r>
              <a:rPr lang="en-ZA" altLang="en-US" sz="400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DR </a:t>
            </a:r>
            <a:r>
              <a:rPr lang="en-ZA" altLang="en-US" kern="1200" dirty="0">
                <a:latin typeface="+mn-lt"/>
                <a:ea typeface="+mn-ea"/>
                <a:cs typeface="+mn-cs"/>
              </a:rPr>
              <a:t> MIRROR IMAGE OF TS</a:t>
            </a:r>
          </a:p>
        </p:txBody>
      </p:sp>
      <p:sp>
        <p:nvSpPr>
          <p:cNvPr id="13316" name="Content Placeholder 3"/>
          <p:cNvSpPr>
            <a:spLocks noGrp="1"/>
          </p:cNvSpPr>
          <p:nvPr>
            <p:ph sz="half" idx="2"/>
          </p:nvPr>
        </p:nvSpPr>
        <p:spPr>
          <a:xfrm>
            <a:off x="107950" y="2206625"/>
            <a:ext cx="4497388" cy="3951288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sz="3200" kern="1200" dirty="0">
                <a:latin typeface="+mn-lt"/>
                <a:ea typeface="+mn-ea"/>
                <a:cs typeface="+mn-cs"/>
              </a:rPr>
              <a:t>1    Total               b/d</a:t>
            </a:r>
          </a:p>
          <a:p>
            <a:pPr>
              <a:buClrTx/>
              <a:buSzTx/>
            </a:pPr>
            <a:r>
              <a:rPr lang="en-ZA" altLang="en-US" sz="3200" kern="1200" dirty="0">
                <a:latin typeface="+mn-lt"/>
                <a:ea typeface="+mn-ea"/>
                <a:cs typeface="+mn-cs"/>
              </a:rPr>
              <a:t>31 Trading Stock C</a:t>
            </a:r>
            <a:r>
              <a:rPr lang="en-ZA" altLang="en-US" sz="3200" b="1" kern="1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R</a:t>
            </a:r>
            <a:r>
              <a:rPr lang="en-ZA" altLang="en-US" sz="3200" kern="1200" dirty="0">
                <a:latin typeface="+mn-lt"/>
                <a:ea typeface="+mn-ea"/>
                <a:cs typeface="+mn-cs"/>
              </a:rPr>
              <a:t>J</a:t>
            </a:r>
          </a:p>
          <a:p>
            <a:pPr>
              <a:buClrTx/>
              <a:buSzTx/>
            </a:pPr>
            <a:r>
              <a:rPr lang="en-ZA" altLang="en-US" sz="3200" kern="1200" dirty="0">
                <a:latin typeface="+mn-lt"/>
                <a:ea typeface="+mn-ea"/>
                <a:cs typeface="+mn-cs"/>
              </a:rPr>
              <a:t>31 Trading Stock  </a:t>
            </a:r>
            <a:r>
              <a:rPr lang="en-ZA" altLang="en-US" sz="3200" b="1" kern="1200" dirty="0">
                <a:solidFill>
                  <a:srgbClr val="92D050"/>
                </a:solidFill>
                <a:latin typeface="Arial Black" panose="020B0A04020102020204" pitchFamily="34" charset="0"/>
              </a:rPr>
              <a:t>D</a:t>
            </a:r>
            <a:r>
              <a:rPr lang="en-ZA" altLang="en-US" sz="3200" kern="1200" dirty="0">
                <a:latin typeface="+mn-lt"/>
                <a:ea typeface="+mn-ea"/>
                <a:cs typeface="+mn-cs"/>
              </a:rPr>
              <a:t>J</a:t>
            </a:r>
          </a:p>
          <a:p>
            <a:pPr>
              <a:buClrTx/>
              <a:buSzTx/>
            </a:pPr>
            <a:r>
              <a:rPr lang="en-ZA" altLang="en-US" sz="3200" kern="1200" dirty="0">
                <a:latin typeface="+mn-lt"/>
                <a:ea typeface="+mn-ea"/>
                <a:cs typeface="+mn-cs"/>
              </a:rPr>
              <a:t>                     </a:t>
            </a:r>
            <a:r>
              <a:rPr lang="en-ZA" altLang="en-US" sz="3200" i="1" kern="1200" dirty="0">
                <a:latin typeface="+mn-lt"/>
                <a:ea typeface="+mn-ea"/>
                <a:cs typeface="+mn-cs"/>
              </a:rPr>
              <a:t>Pencil Dr-Cr</a:t>
            </a:r>
          </a:p>
        </p:txBody>
      </p:sp>
      <p:sp>
        <p:nvSpPr>
          <p:cNvPr id="1331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498975" cy="639762"/>
          </a:xfrm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b"/>
          <a:lstStyle/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MIRROR IMAGE OF </a:t>
            </a:r>
            <a:r>
              <a:rPr lang="en-ZA" altLang="en-US" sz="2800" b="0" kern="1200" dirty="0">
                <a:latin typeface="+mn-lt"/>
                <a:ea typeface="+mn-ea"/>
                <a:cs typeface="+mn-cs"/>
              </a:rPr>
              <a:t>TS</a:t>
            </a:r>
            <a:r>
              <a:rPr lang="en-ZA" altLang="en-US" sz="400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     CR</a:t>
            </a:r>
          </a:p>
        </p:txBody>
      </p:sp>
      <p:sp>
        <p:nvSpPr>
          <p:cNvPr id="1331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498975" cy="3951288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sz="2800" kern="1200" dirty="0">
                <a:latin typeface="+mn-lt"/>
                <a:ea typeface="+mn-ea"/>
                <a:cs typeface="+mn-cs"/>
              </a:rPr>
              <a:t>31  Trading Stock  </a:t>
            </a:r>
            <a:r>
              <a:rPr lang="en-ZA" altLang="en-US" sz="2800" kern="1200" dirty="0">
                <a:solidFill>
                  <a:srgbClr val="92D050"/>
                </a:solidFill>
                <a:latin typeface="Arial Black" panose="020B0A04020102020204" pitchFamily="34" charset="0"/>
              </a:rPr>
              <a:t>DA</a:t>
            </a:r>
            <a:r>
              <a:rPr lang="en-ZA" altLang="en-US" sz="2800" kern="1200" dirty="0">
                <a:latin typeface="+mn-lt"/>
                <a:ea typeface="+mn-ea"/>
                <a:cs typeface="+mn-cs"/>
              </a:rPr>
              <a:t>J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268413"/>
            <a:ext cx="8229600" cy="460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51275" y="3860800"/>
            <a:ext cx="754063" cy="460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45025" y="1314450"/>
            <a:ext cx="46038" cy="31226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/>
          </a:solidFill>
        </p:spPr>
        <p:txBody>
          <a:bodyPr vert="horz" wrap="square" lIns="91440" tIns="45720" rIns="91440" bIns="45720" numCol="1" rtlCol="0" anchor="ctr" anchorCtr="0" compatLnSpc="1">
            <a:normAutofit fontScale="90000"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ZA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You</a:t>
            </a:r>
            <a:r>
              <a:rPr kumimoji="0" lang="en-ZA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 are in charge of your </a:t>
            </a:r>
            <a:r>
              <a:rPr kumimoji="0" lang="en-ZA" sz="4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attitude</a:t>
            </a:r>
            <a:r>
              <a:rPr kumimoji="0" lang="en-ZA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 </a:t>
            </a:r>
            <a:r>
              <a:rPr kumimoji="0" lang="en-ZA" sz="4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haroni" pitchFamily="2" charset="-79"/>
                <a:ea typeface="+mj-ea"/>
                <a:cs typeface="Aharoni" pitchFamily="2" charset="-79"/>
                <a:sym typeface="Wingdings" panose="05000000000000000000" pitchFamily="2" charset="2"/>
              </a:rPr>
              <a:t></a:t>
            </a:r>
            <a:r>
              <a:rPr kumimoji="0" lang="en-ZA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j-ea"/>
                <a:cs typeface="Aharoni" pitchFamily="2" charset="-79"/>
                <a:sym typeface="Wingdings" panose="05000000000000000000" pitchFamily="2" charset="2"/>
              </a:rPr>
              <a:t></a:t>
            </a:r>
            <a:endParaRPr kumimoji="0" lang="en-ZA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haroni" pitchFamily="2" charset="-79"/>
              <a:ea typeface="+mj-ea"/>
              <a:cs typeface="Aharoni" pitchFamily="2" charset="-79"/>
            </a:endParaRPr>
          </a:p>
        </p:txBody>
      </p:sp>
      <p:pic>
        <p:nvPicPr>
          <p:cNvPr id="14339" name="Picture 2" descr="C:\Users\golighk\Pictures\POSITIVE THINKING\STEPS TO MASTER YOUR WORK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advClick="0" advTm="60000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766</Words>
  <Application>Microsoft Office PowerPoint</Application>
  <PresentationFormat>On-screen Show (4:3)</PresentationFormat>
  <Paragraphs>107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Aharoni</vt:lpstr>
      <vt:lpstr>Arial</vt:lpstr>
      <vt:lpstr>Arial Black</vt:lpstr>
      <vt:lpstr>Arial Rounded MT Bold</vt:lpstr>
      <vt:lpstr>Calibri</vt:lpstr>
      <vt:lpstr>Times New Roman</vt:lpstr>
      <vt:lpstr>Wingdings</vt:lpstr>
      <vt:lpstr>Office Theme</vt:lpstr>
      <vt:lpstr>Look out for the BIG 5  Trading Stock Debtors Control Bank Creditors Control Sales Cost of Sales There are only three kinds of people…those who can count and those who can’t  </vt:lpstr>
      <vt:lpstr>PowerPoint Presentation</vt:lpstr>
      <vt:lpstr>PowerPoint Presentation</vt:lpstr>
      <vt:lpstr>TRADING STOCK</vt:lpstr>
      <vt:lpstr>PowerPoint Presentation</vt:lpstr>
      <vt:lpstr>DEBTORS CONTROL</vt:lpstr>
      <vt:lpstr>CREDITORS CONTROL</vt:lpstr>
      <vt:lpstr>PowerPoint Presentation</vt:lpstr>
      <vt:lpstr>BANK</vt:lpstr>
      <vt:lpstr>SALES</vt:lpstr>
      <vt:lpstr>DEBTORS ALLOWANCES (SP)</vt:lpstr>
      <vt:lpstr>COST OF SALES (CP)</vt:lpstr>
      <vt:lpstr>You are in charge of your attitude 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golighk</dc:creator>
  <cp:lastModifiedBy>Kevin Golightly</cp:lastModifiedBy>
  <cp:revision>135</cp:revision>
  <dcterms:created xsi:type="dcterms:W3CDTF">2012-10-11T12:58:37Z</dcterms:created>
  <dcterms:modified xsi:type="dcterms:W3CDTF">2024-04-02T11:09:55Z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1033-11.2.0.9150</vt:lpwstr>
  </property>
</Properties>
</file>