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65" r:id="rId3"/>
    <p:sldId id="273" r:id="rId4"/>
    <p:sldId id="272" r:id="rId5"/>
    <p:sldId id="274" r:id="rId6"/>
    <p:sldId id="257" r:id="rId7"/>
    <p:sldId id="258" r:id="rId8"/>
    <p:sldId id="262" r:id="rId9"/>
    <p:sldId id="259" r:id="rId10"/>
    <p:sldId id="275" r:id="rId11"/>
    <p:sldId id="261" r:id="rId12"/>
    <p:sldId id="271" r:id="rId13"/>
    <p:sldId id="270" r:id="rId14"/>
    <p:sldId id="264" r:id="rId15"/>
    <p:sldId id="260" r:id="rId16"/>
    <p:sldId id="266" r:id="rId17"/>
    <p:sldId id="267" r:id="rId18"/>
    <p:sldId id="268" r:id="rId19"/>
    <p:sldId id="263" r:id="rId20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FFFF"/>
    <a:srgbClr val="008000"/>
    <a:srgbClr val="FF00FF"/>
    <a:srgbClr val="00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322"/>
  </p:normalViewPr>
  <p:slideViewPr>
    <p:cSldViewPr showGuides="1">
      <p:cViewPr varScale="1">
        <p:scale>
          <a:sx n="40" d="100"/>
          <a:sy n="40" d="100"/>
        </p:scale>
        <p:origin x="13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 varScale="1">
      <p:scale>
        <a:sx n="1" d="1"/>
        <a:sy n="1" d="1"/>
      </p:scale>
      <p:origin x="0" y="-1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453C852-BED1-4C7F-8ECC-D8EA8E7BCAD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hangingPunct="1">
              <a:buNone/>
            </a:pPr>
            <a:fld id="{9A0DB2DC-4C9A-4742-B13C-FB6460FD3503}" type="slidenum">
              <a:rPr lang="en-ZA" altLang="x-none" sz="1200" dirty="0"/>
              <a:t>‹#›</a:t>
            </a:fld>
            <a:endParaRPr lang="en-ZA" altLang="x-none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en-ZA" altLang="x-none" dirty="0"/>
          </a:p>
        </p:txBody>
      </p:sp>
      <p:sp>
        <p:nvSpPr>
          <p:cNvPr id="2560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ZA" altLang="x-none" sz="1200" dirty="0"/>
              <a:t>16</a:t>
            </a:fld>
            <a:endParaRPr lang="en-ZA" altLang="x-none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025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F8EBA13-5362-4BEE-AB01-65F72D243EE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/>
          <a:p>
            <a:pPr algn="r">
              <a:buNone/>
            </a:pPr>
            <a:fld id="{9A0DB2DC-4C9A-4742-B13C-FB6460FD3503}" type="slidenum">
              <a:rPr lang="en-ZA" altLang="x-none" dirty="0"/>
              <a:t>‹#›</a:t>
            </a:fld>
            <a:endParaRPr lang="en-ZA" altLang="x-none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normAutofit/>
          </a:bodyPr>
          <a:lstStyle>
            <a:lvl1pPr indent="0">
              <a:buNone/>
              <a:defRPr sz="3200"/>
            </a:lvl1pPr>
          </a:lstStyle>
          <a:p>
            <a:pPr marL="548005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endParaRPr kumimoji="0" lang="en-ZA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lIns="0" rIns="0" anchor="b"/>
          <a:lstStyle/>
          <a:p>
            <a:pPr algn="r">
              <a:buNone/>
            </a:pPr>
            <a:fld id="{9A0DB2DC-4C9A-4742-B13C-FB6460FD350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01DBF0-1462-48A7-885A-35F03040A72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4/13/2024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>
              <a:defRPr sz="1200">
                <a:solidFill>
                  <a:srgbClr val="BCBCBC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ZA" altLang="x-none" dirty="0">
                <a:latin typeface="Arial" panose="020B0604020202020204" pitchFamily="34" charset="0"/>
              </a:rPr>
              <a:t>‹#›</a:t>
            </a:fld>
            <a:endParaRPr lang="en-ZA" altLang="x-none" dirty="0">
              <a:latin typeface="Arial" panose="020B0604020202020204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9pPr>
    </p:titleStyle>
    <p:bodyStyle>
      <a:lvl1pPr marL="548005" indent="-411480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88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955" indent="-18288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665" indent="-182880" algn="l" rtl="0" eaLnBrk="1" latinLnBrk="0" hangingPunct="1">
        <a:spcBef>
          <a:spcPct val="20000"/>
        </a:spcBef>
        <a:buClr>
          <a:schemeClr val="tx1"/>
        </a:buClr>
        <a:buFont typeface="Wingdings 3" panose="05040102010807070707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255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55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3000372"/>
          </a:xfrm>
          <a:noFill/>
          <a:ln>
            <a:noFill/>
          </a:ln>
          <a:effectLst/>
          <a:sp3d prstMaterial="plastic"/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7200" b="1" i="0" u="sng" strike="noStrike" kern="1200" cap="all" spc="0" normalizeH="0" baseline="0" noProof="0" dirty="0">
                <a:ln w="6350">
                  <a:noFill/>
                </a:ln>
                <a:solidFill>
                  <a:srgbClr val="FFFF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WAGES &amp; SALARIES </a:t>
            </a:r>
            <a:br>
              <a:rPr kumimoji="0" lang="en-US" sz="4800" b="1" i="0" u="sng" strike="noStrike" kern="1200" cap="all" spc="0" normalizeH="0" baseline="0" noProof="0" dirty="0">
                <a:ln w="6350">
                  <a:noFill/>
                </a:ln>
                <a:solidFill>
                  <a:srgbClr val="0070C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1" i="0" u="sng" strike="noStrike" kern="1200" cap="all" spc="0" normalizeH="0" baseline="0" noProof="0" dirty="0">
                <a:ln w="6350">
                  <a:noFill/>
                </a:ln>
                <a:solidFill>
                  <a:srgbClr val="00FF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“</a:t>
            </a:r>
            <a:r>
              <a:rPr kumimoji="0" lang="en-US" sz="4800" b="1" i="1" u="sng" strike="noStrike" kern="1200" cap="all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KISS</a:t>
            </a:r>
            <a:r>
              <a:rPr kumimoji="0" lang="en-US" sz="4800" b="1" i="0" u="sng" strike="noStrike" kern="1200" cap="all" spc="0" normalizeH="0" baseline="0" noProof="0" dirty="0">
                <a:ln w="6350">
                  <a:noFill/>
                </a:ln>
                <a:solidFill>
                  <a:srgbClr val="00FF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” </a:t>
            </a:r>
            <a:r>
              <a:rPr kumimoji="0" lang="en-US" sz="4800" b="1" i="0" u="sng" strike="noStrike" kern="1200" cap="all" spc="0" normalizeH="0" baseline="0" noProof="0" dirty="0">
                <a:ln w="6350">
                  <a:noFill/>
                </a:ln>
                <a:solidFill>
                  <a:srgbClr val="00FFFF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PRINCIPLES</a:t>
            </a:r>
            <a:endParaRPr kumimoji="0" lang="en-ZA" sz="4800" b="1" i="0" u="none" strike="noStrike" kern="1200" cap="all" spc="0" normalizeH="0" baseline="0" noProof="0" dirty="0">
              <a:ln w="6350">
                <a:noFill/>
              </a:ln>
              <a:solidFill>
                <a:srgbClr val="00FFFF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371600" y="3786188"/>
            <a:ext cx="6400800" cy="2714625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buClr>
                <a:srgbClr val="F9F9F9"/>
              </a:buClr>
              <a:buSzPct val="65000"/>
              <a:buFont typeface="Arial" panose="020B0604020202020204" pitchFamily="34" charset="0"/>
            </a:pPr>
            <a:endParaRPr lang="en-ZA" altLang="x-none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 descr="job market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3071813"/>
            <a:ext cx="8501063" cy="3357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B0F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Job satisfaction chat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!?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FF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Aharoni" pitchFamily="2" charset="-79"/>
                <a:sym typeface="Wingdings" panose="05000000000000000000" pitchFamily="2" charset="2"/>
              </a:rPr>
              <a:t>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FF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  <a:sym typeface="Wingdings" panose="05000000000000000000" pitchFamily="2" charset="2"/>
              </a:rPr>
              <a:t>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j-ea"/>
                <a:cs typeface="+mj-cs"/>
                <a:sym typeface="Wingdings" panose="05000000000000000000" pitchFamily="2" charset="2"/>
              </a:rPr>
              <a:t>LOL</a:t>
            </a:r>
            <a:endParaRPr kumimoji="0" lang="en-ZA" sz="4100" b="1" i="0" u="sng" strike="noStrike" kern="1200" cap="none" spc="0" normalizeH="0" baseline="0" noProof="0" dirty="0">
              <a:ln w="6350">
                <a:noFill/>
              </a:ln>
              <a:solidFill>
                <a:srgbClr val="FF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50" y="1500188"/>
            <a:ext cx="4357688" cy="221456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  <a:defRPr/>
            </a:pPr>
            <a:r>
              <a:rPr kumimoji="0" lang="en-ZA" sz="48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ZA" sz="4800" b="0" i="0" u="none" strike="noStrike" kern="1200" cap="all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Sometimes I feel that I have the world’s worst job</a:t>
            </a:r>
            <a:r>
              <a:rPr kumimoji="0" lang="en-ZA" sz="48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857875" y="1214438"/>
            <a:ext cx="3286125" cy="200025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  <a:defRPr/>
            </a:pPr>
            <a:r>
              <a:rPr kumimoji="0" lang="en-ZA" sz="24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</a:t>
            </a:r>
            <a:r>
              <a:rPr kumimoji="0" lang="en-ZA" sz="60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en-ZA" sz="6000" b="0" i="0" u="sng" strike="noStrike" kern="1200" cap="all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Ya</a:t>
            </a:r>
            <a:r>
              <a:rPr kumimoji="0" lang="en-ZA" sz="6000" b="0" i="0" u="sng" strike="noStrike" kern="1200" cap="all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right</a:t>
            </a:r>
            <a:r>
              <a:rPr kumimoji="0" lang="en-ZA" sz="6000" b="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!</a:t>
            </a:r>
            <a:r>
              <a:rPr kumimoji="0" lang="en-ZA" sz="6000" b="0" i="0" u="none" strike="noStrike" kern="1200" cap="all" spc="0" normalizeH="0" baseline="0" noProof="0" dirty="0">
                <a:ln>
                  <a:noFill/>
                </a:ln>
                <a:solidFill>
                  <a:srgbClr val="63252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ZA" sz="60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C:\Program Files\Microsoft Office\Media\CntCD1\ClipArt2\j0215357.wmf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14313" y="4357688"/>
            <a:ext cx="3786187" cy="2500312"/>
          </a:xfrm>
          <a:ln/>
        </p:spPr>
      </p:pic>
      <p:sp>
        <p:nvSpPr>
          <p:cNvPr id="11" name="Down Arrow 10"/>
          <p:cNvSpPr/>
          <p:nvPr/>
        </p:nvSpPr>
        <p:spPr>
          <a:xfrm>
            <a:off x="1643063" y="4357688"/>
            <a:ext cx="357188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6715125" y="3357563"/>
            <a:ext cx="285750" cy="857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Content Placeholder 13" descr="C:\Program Files\Microsoft Office\Media\CntCD1\ClipArt3\j0237617.wmf"/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6072188" y="4357688"/>
            <a:ext cx="1893887" cy="2174875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SALARIES &amp; WAGES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00125"/>
            <a:ext cx="8929688" cy="5857875"/>
          </a:xfrm>
          <a:ln/>
        </p:spPr>
        <p:txBody>
          <a:bodyPr vert="horz" wrap="square" lIns="91440" tIns="45720" rIns="91440" bIns="45720" anchor="t"/>
          <a:lstStyle/>
          <a:p>
            <a:pPr algn="ctr"/>
            <a:r>
              <a:rPr lang="en-ZA" altLang="x-none" sz="4000" b="1" u="sng" dirty="0">
                <a:solidFill>
                  <a:srgbClr val="FFC000"/>
                </a:solidFill>
                <a:latin typeface="Arial Black" panose="020B0A04020102020204" pitchFamily="34" charset="0"/>
              </a:rPr>
              <a:t>INCOME</a:t>
            </a:r>
          </a:p>
          <a:p>
            <a:r>
              <a:rPr lang="en-ZA" altLang="x-none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SALARIES 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PAID PER MONTH</a:t>
            </a:r>
          </a:p>
          <a:p>
            <a:r>
              <a:rPr lang="en-ZA" altLang="x-none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WAGES 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PAID WEEKLY EITHER PER HOUR OR PER PIECE PLUS </a:t>
            </a:r>
            <a:r>
              <a:rPr lang="en-ZA" altLang="x-none" b="1" dirty="0">
                <a:solidFill>
                  <a:srgbClr val="00FFFF"/>
                </a:solidFill>
                <a:latin typeface="Arial Black" panose="020B0A04020102020204" pitchFamily="34" charset="0"/>
              </a:rPr>
              <a:t>OVERTIME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  [1.5 AT LEAST OF NORMAL RATE</a:t>
            </a:r>
            <a:r>
              <a:rPr lang="en-ZA" altLang="x-none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]</a:t>
            </a:r>
          </a:p>
          <a:p>
            <a:r>
              <a:rPr lang="en-ZA" altLang="x-none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COMMISSION</a:t>
            </a:r>
            <a:r>
              <a:rPr lang="en-ZA" altLang="x-none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[% OF SALES]</a:t>
            </a:r>
          </a:p>
          <a:p>
            <a:r>
              <a:rPr lang="en-ZA" altLang="x-none" b="1" u="sng" dirty="0">
                <a:latin typeface="Arial Black" panose="020B0A04020102020204" pitchFamily="34" charset="0"/>
              </a:rPr>
              <a:t>NET</a:t>
            </a:r>
            <a:r>
              <a:rPr lang="en-ZA" altLang="x-none" b="1" u="sng" dirty="0">
                <a:solidFill>
                  <a:srgbClr val="FFC000"/>
                </a:solidFill>
                <a:latin typeface="Arial Black" panose="020B0A04020102020204" pitchFamily="34" charset="0"/>
              </a:rPr>
              <a:t> SALARY/WAGES </a:t>
            </a:r>
            <a:r>
              <a:rPr lang="en-ZA" altLang="x-none" b="1" dirty="0"/>
              <a:t>=</a:t>
            </a:r>
            <a:r>
              <a:rPr lang="en-ZA" altLang="x-none" b="1" dirty="0">
                <a:solidFill>
                  <a:srgbClr val="00FFFF"/>
                </a:solidFill>
              </a:rPr>
              <a:t> “take home pay</a:t>
            </a:r>
            <a:r>
              <a:rPr lang="en-ZA" altLang="x-none" b="1" dirty="0">
                <a:solidFill>
                  <a:srgbClr val="00FFFF"/>
                </a:solidFill>
                <a:sym typeface="Wingdings" panose="05000000000000000000" pitchFamily="2" charset="2"/>
              </a:rPr>
              <a:t>”</a:t>
            </a:r>
            <a:endParaRPr lang="en-ZA" altLang="x-none" b="1" dirty="0">
              <a:solidFill>
                <a:srgbClr val="00FFFF"/>
              </a:solidFill>
            </a:endParaRPr>
          </a:p>
          <a:p>
            <a:r>
              <a:rPr lang="en-ZA" altLang="x-none" b="1" dirty="0"/>
              <a:t>NET </a:t>
            </a:r>
            <a:r>
              <a:rPr lang="en-ZA" altLang="x-none" b="1" dirty="0">
                <a:solidFill>
                  <a:srgbClr val="FFC000"/>
                </a:solidFill>
                <a:latin typeface="Arial Black" panose="020B0A04020102020204" pitchFamily="34" charset="0"/>
              </a:rPr>
              <a:t>SALARY/WAGE</a:t>
            </a:r>
            <a:r>
              <a:rPr lang="en-ZA" altLang="x-none" b="1" dirty="0"/>
              <a:t> = GROSS</a:t>
            </a:r>
            <a:r>
              <a:rPr lang="en-ZA" altLang="x-none" b="1" dirty="0">
                <a:solidFill>
                  <a:srgbClr val="00FFFF"/>
                </a:solidFill>
              </a:rPr>
              <a:t> SALARY/ WAGES </a:t>
            </a:r>
            <a:r>
              <a:rPr lang="en-ZA" altLang="x-none" b="1" dirty="0"/>
              <a:t>LESS</a:t>
            </a:r>
            <a:r>
              <a:rPr lang="en-ZA" altLang="x-none" b="1" dirty="0">
                <a:solidFill>
                  <a:srgbClr val="00FFFF"/>
                </a:solidFill>
              </a:rPr>
              <a:t> 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DEDUCTIONS !</a:t>
            </a:r>
          </a:p>
          <a:p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GROSS SALARY/WAGES IS YOUR REMUNERATION </a:t>
            </a:r>
            <a:r>
              <a:rPr lang="en-ZA" altLang="x-none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BEFORE </a:t>
            </a:r>
            <a:r>
              <a:rPr lang="en-ZA" altLang="x-none" b="1" dirty="0">
                <a:solidFill>
                  <a:schemeClr val="bg1"/>
                </a:solidFill>
                <a:latin typeface="Arial Black" panose="020B0A04020102020204" pitchFamily="34" charset="0"/>
              </a:rPr>
              <a:t>DEDUCTIONS.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FF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WAGES &amp; SALARIES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951412"/>
          </a:xfrm>
          <a:ln/>
        </p:spPr>
        <p:txBody>
          <a:bodyPr vert="horz" wrap="square" lIns="91440" tIns="45720" rIns="91440" bIns="45720" anchor="t"/>
          <a:lstStyle/>
          <a:p>
            <a:r>
              <a:rPr lang="en-ZA" altLang="x-none" b="1" dirty="0">
                <a:solidFill>
                  <a:srgbClr val="00FF00"/>
                </a:solidFill>
                <a:highlight>
                  <a:srgbClr val="000000"/>
                </a:highlight>
                <a:latin typeface="Arial Black" panose="020B0A04020102020204" pitchFamily="34" charset="0"/>
              </a:rPr>
              <a:t>TOTAL DEDUCTIONS </a:t>
            </a:r>
            <a:r>
              <a:rPr lang="en-ZA" altLang="x-none" b="1" dirty="0"/>
              <a:t>=</a:t>
            </a:r>
            <a:r>
              <a:rPr lang="en-ZA" altLang="x-none" b="1" dirty="0">
                <a:solidFill>
                  <a:srgbClr val="00FFFF"/>
                </a:solidFill>
              </a:rPr>
              <a:t> </a:t>
            </a:r>
          </a:p>
          <a:p>
            <a:r>
              <a:rPr lang="en-ZA" altLang="x-none" b="1" dirty="0">
                <a:solidFill>
                  <a:srgbClr val="00FFFF"/>
                </a:solidFill>
              </a:rPr>
              <a:t>COMPULSORY DEDUCTIONS </a:t>
            </a:r>
            <a:r>
              <a:rPr lang="en-ZA" altLang="x-none" b="1" dirty="0"/>
              <a:t>+</a:t>
            </a:r>
            <a:r>
              <a:rPr lang="en-ZA" altLang="x-none" b="1" dirty="0">
                <a:solidFill>
                  <a:srgbClr val="00FFFF"/>
                </a:solidFill>
              </a:rPr>
              <a:t> OPTIONAL DEDUCTIONS</a:t>
            </a:r>
          </a:p>
          <a:p>
            <a:r>
              <a:rPr lang="en-ZA" altLang="x-none" b="1" u="sng" dirty="0">
                <a:highlight>
                  <a:srgbClr val="000000"/>
                </a:highlight>
              </a:rPr>
              <a:t>COMPULSORY</a:t>
            </a:r>
            <a:r>
              <a:rPr lang="en-ZA" altLang="x-none" b="1" u="sng" dirty="0">
                <a:solidFill>
                  <a:srgbClr val="00FFFF"/>
                </a:solidFill>
              </a:rPr>
              <a:t> DEDUCTIONS ARE </a:t>
            </a:r>
          </a:p>
          <a:p>
            <a:r>
              <a:rPr lang="en-ZA" altLang="x-none" b="1" dirty="0">
                <a:solidFill>
                  <a:srgbClr val="00FFFF"/>
                </a:solidFill>
              </a:rPr>
              <a:t> UIF, SARS [PAYE], SKILLS DEVELOPMENT LEVY &amp; STAFF FUND</a:t>
            </a:r>
          </a:p>
          <a:p>
            <a:r>
              <a:rPr lang="en-ZA" altLang="x-none" b="1" u="sng" dirty="0">
                <a:solidFill>
                  <a:srgbClr val="00FFFF"/>
                </a:solidFill>
              </a:rPr>
              <a:t>“</a:t>
            </a:r>
            <a:r>
              <a:rPr lang="en-ZA" altLang="x-none" b="1" u="sng" dirty="0">
                <a:solidFill>
                  <a:srgbClr val="FFFF00"/>
                </a:solidFill>
                <a:highlight>
                  <a:srgbClr val="000000"/>
                </a:highlight>
              </a:rPr>
              <a:t>OPTIONAL</a:t>
            </a:r>
            <a:r>
              <a:rPr lang="en-ZA" altLang="x-none" b="1" u="sng" dirty="0">
                <a:solidFill>
                  <a:srgbClr val="00FFFF"/>
                </a:solidFill>
                <a:highlight>
                  <a:srgbClr val="000000"/>
                </a:highlight>
              </a:rPr>
              <a:t> </a:t>
            </a:r>
            <a:r>
              <a:rPr lang="en-ZA" altLang="x-none" b="1" u="sng" dirty="0">
                <a:solidFill>
                  <a:srgbClr val="00FFFF"/>
                </a:solidFill>
              </a:rPr>
              <a:t>“DEDUCTIONS ARE  </a:t>
            </a:r>
            <a:r>
              <a:rPr lang="en-ZA" altLang="x-none" b="1" dirty="0">
                <a:solidFill>
                  <a:srgbClr val="00FFFF"/>
                </a:solidFill>
              </a:rPr>
              <a:t>PENSION FUND + MEDICAL AID FUND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Total Remuneration Package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63"/>
            <a:ext cx="9144000" cy="5786438"/>
          </a:xfrm>
        </p:spPr>
        <p:txBody>
          <a:bodyPr vert="horz" wrap="square" lIns="91440" tIns="45720" rIns="91440" bIns="45720" numCol="1" anchor="t" anchorCtr="0" compatLnSpc="1"/>
          <a:lstStyle/>
          <a:p>
            <a:pPr marL="548005" marR="0" lvl="0" indent="-41148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TOTAL REMUNERATION PACKAGE  </a:t>
            </a:r>
          </a:p>
          <a:p>
            <a:pPr marL="548005" marR="0" lvl="0" indent="-41148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[</a:t>
            </a:r>
            <a:r>
              <a:rPr kumimoji="0" lang="en-ZA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What you tell your wife</a:t>
            </a:r>
            <a:r>
              <a:rPr kumimoji="0" lang="en-ZA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to impress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  <a:sym typeface="Wingdings" panose="05000000000000000000" pitchFamily="2" charset="2"/>
              </a:rPr>
              <a:t></a:t>
            </a:r>
            <a:r>
              <a:rPr kumimoji="0" lang="en-ZA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  <a:sym typeface="Wingdings" panose="05000000000000000000" pitchFamily="2" charset="2"/>
              </a:rPr>
              <a:t>]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Gross salary/wage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Plus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BENEFITS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BENEFITS ?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[what the business contributes to your funds over and above your own deduction/contribution]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UIF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contribution, 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Pension Fund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contribution, 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Medical Aid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contribution 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Plus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Allowances/subsidies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such as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entertainment , housing, petrol, car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etc.</a:t>
            </a:r>
          </a:p>
          <a:p>
            <a:pPr marL="548005" marR="0" lvl="0" indent="-41148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/>
            </a:pP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38"/>
          </a:xfrm>
        </p:spPr>
        <p:txBody>
          <a:bodyPr vert="horz" rtlCol="0"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0"/>
            <a:ext cx="8786813" cy="6858000"/>
          </a:xfrm>
          <a:blipFill>
            <a:blip r:embed="rId2"/>
            <a:tile tx="0" ty="0" sx="100000" sy="100000" flip="none" algn="tl"/>
          </a:blipFill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           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Check period: PA or PM?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RECORD ENTRIES IN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WJ/SJ</a:t>
            </a:r>
            <a:endParaRPr kumimoji="0" lang="en-ZA" sz="36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THE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GENERAL LEDGER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EXPENSES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 -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]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WAGES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SALARIES”</a:t>
            </a: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“PENSION FUNDS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CONTRIBUTIONS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“UNEMPLOYMENT INSURANCE FUND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CONTRIBUTIONS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these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LIABILITIES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[L+]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PENSION FUND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, 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CREDITORS FOR WAGES OR SALARIES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ZA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MEDICAL AID FUND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, 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STAFF ASSOCIATION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ZA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 panose="05020102010507070707"/>
              <a:buChar char="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SARS[PAYE]”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UNEMPLOYMENT INSURANCE FUND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X2</a:t>
            </a:r>
            <a:endParaRPr kumimoji="0" lang="en-Z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9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1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2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3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4100" b="1" i="0" u="none" strike="noStrike" kern="1200" cap="none" spc="0" normalizeH="0" baseline="0" noProof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8" y="214313"/>
            <a:ext cx="8443913" cy="6429375"/>
          </a:xfrm>
          <a:blipFill>
            <a:blip r:embed="rId2"/>
            <a:tile tx="0" ty="0" sx="100000" sy="100000" flip="none" algn="tl"/>
          </a:blipFill>
        </p:spPr>
        <p:txBody>
          <a:bodyPr vert="horz" wrap="square" lIns="91440" tIns="45720" rIns="91440" bIns="45720" numCol="1" rtlCol="0" anchor="t" anchorCtr="0" compatLnSpc="1">
            <a:normAutofit fontScale="92500" lnSpcReduction="10000"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RECORD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PAYMENTS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CPJ.</a:t>
            </a:r>
            <a:endParaRPr kumimoji="0" lang="en-ZA" sz="39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WHICH AMOUNT DO WE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RECORD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CPJ? 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THE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THE </a:t>
            </a:r>
            <a:r>
              <a:rPr kumimoji="0" lang="en-US" sz="3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SIDE OF THE LEDGER! </a:t>
            </a:r>
            <a:endParaRPr kumimoji="0" lang="en-ZA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opening balance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plus the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entry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[s] f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rom the Wages Journal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WJ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]or Salaries journal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SJ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en-ZA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POST FROM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CPJ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GENERAL LEDGER</a:t>
            </a:r>
            <a:r>
              <a:rPr kumimoji="0" lang="en-US" sz="39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ZA" sz="39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LIABILITIES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[FUNDS] [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L-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[A-]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“WITH TOTAL OWED TO FUNDS”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9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KNITTING WRONG SO FAR?</a:t>
            </a:r>
          </a:p>
        </p:txBody>
      </p:sp>
      <p:pic>
        <p:nvPicPr>
          <p:cNvPr id="11267" name="Content Placeholder 6" descr="Knitting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1600200"/>
            <a:ext cx="7643812" cy="4708525"/>
          </a:xfrm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WAGES &amp; SALARIES </a:t>
            </a:r>
            <a:br>
              <a:rPr kumimoji="0" lang="en-US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70C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70C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“</a:t>
            </a:r>
            <a:r>
              <a:rPr kumimoji="0" lang="en-US" sz="4100" b="1" i="1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KISS</a:t>
            </a:r>
            <a:r>
              <a:rPr kumimoji="0" lang="en-US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70C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” </a:t>
            </a:r>
            <a:r>
              <a:rPr kumimoji="0" lang="en-US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FF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PRINCIPLES</a:t>
            </a:r>
            <a:endParaRPr kumimoji="0" lang="en-ZA" sz="4100" b="1" i="0" u="none" strike="noStrike" kern="1200" cap="none" spc="0" normalizeH="0" baseline="0" noProof="0" dirty="0">
              <a:ln w="6350">
                <a:noFill/>
              </a:ln>
              <a:solidFill>
                <a:srgbClr val="00FFFF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1600200"/>
            <a:ext cx="8472488" cy="5043488"/>
          </a:xfrm>
          <a:solidFill>
            <a:srgbClr val="7030A0"/>
          </a:solidFill>
        </p:spPr>
        <p:txBody>
          <a:bodyPr vert="horz" wrap="square" lIns="91440" tIns="45720" rIns="91440" bIns="45720" numCol="1" rtlCol="0" anchor="t" anchorCtr="0" compatLnSpc="1">
            <a:normAutofit fontScale="92500" lnSpcReduction="20000"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4 STEPS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                                                                          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Check period: PA or PM?</a:t>
            </a:r>
            <a:endParaRPr kumimoji="0" lang="en-ZA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RECORD ENTRIES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WJ/SJ</a:t>
            </a:r>
            <a:endParaRPr kumimoji="0" lang="en-ZA" sz="2800" b="1" i="0" u="sng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POST TO THE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GENERAL LEDGER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  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EXPENSES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E+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 -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LIABILITIES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endParaRPr kumimoji="0" lang="en-US" sz="43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RECORD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PAYMENTS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</a:t>
            </a:r>
            <a:r>
              <a:rPr kumimoji="0" lang="en-US" sz="35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itchFamily="2" charset="-79"/>
              </a:rPr>
              <a:t>CPJ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POST FROM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CPJ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ENERAL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EDGER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500" b="1" i="0" u="sng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LIABILITIES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[FUNDS] [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L-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3500" b="1" i="0" u="sng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[A-]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“WITH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OWED TO FUNDS”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panose="020B0604020202020204" pitchFamily="34" charset="0"/>
              <a:buChar char="•"/>
              <a:defRPr/>
            </a:pP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ONLY 4 STEPS</a:t>
            </a:r>
          </a:p>
        </p:txBody>
      </p:sp>
      <p:pic>
        <p:nvPicPr>
          <p:cNvPr id="13315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428750"/>
            <a:ext cx="7143750" cy="4786313"/>
          </a:xfrm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8786813" cy="60007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noFill/>
            <a:miter lim="800000"/>
          </a:ln>
          <a:effectLst/>
        </p:spPr>
        <p:txBody>
          <a:bodyPr rIns="-685584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WAGES &amp; SALARIES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kumimoji="0" lang="en-US" sz="1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KISS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Arial" panose="020B0604020202020204" pitchFamily="34" charset="0"/>
              </a:rPr>
              <a:t>”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PRINCIPLES</a:t>
            </a:r>
            <a:endParaRPr kumimoji="0" lang="en-ZA" sz="8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39" name="Line 1"/>
          <p:cNvSpPr/>
          <p:nvPr/>
        </p:nvSpPr>
        <p:spPr>
          <a:xfrm>
            <a:off x="4357688" y="428625"/>
            <a:ext cx="785812" cy="28575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ZA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379413"/>
            <a:ext cx="9144000" cy="67246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 lIns="228528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STEPS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                                                               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Check period: PA or PM?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1. RECORD ENTRIES IN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WJ/SJ</a:t>
            </a: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2.POST TO THE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GENERAL LEDGER</a:t>
            </a: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DR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 ALL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EXPENSES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[E+ O-] 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WAGES OR SALARIES”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“PENSION FUNDS CONTRIBUTIONS”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“UNEMPLOYMENT FUND CONTRIBUTIONS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ALL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LIABILITIES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[FUNDS]  [L+]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“PENSION FUND” X2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“CREDITORS FOR WAGES OR SALARIES”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“MEDICAL AID FUND X 2”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“STAFF ASSOCIATION”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“SARS[PAYE]”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“UNEMPLOYMENT INSURANCE FUND”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X2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3. RECORD TOTAL PAYMENTS IN THE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CPJ.</a:t>
            </a: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WHAT IS THE TOTAL? 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opening balance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plus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entry[s]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from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WJ &amp; SJ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4. POST FROM THE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CPJ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TO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GENERAL LEDGER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DR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ALL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LIABILITIES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[FUNDS] [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L-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]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BANK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[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A-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]  “WITH TOTAL OWED TO FUNDS”</a:t>
            </a: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0" fill="hold"/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184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184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184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3000" fill="hold"/>
                                        <p:tgtEl>
                                          <p:spTgt spid="184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3000" fill="hold"/>
                                        <p:tgtEl>
                                          <p:spTgt spid="184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0" fill="hold"/>
                                        <p:tgtEl>
                                          <p:spTgt spid="184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0" fill="hold"/>
                                        <p:tgtEl>
                                          <p:spTgt spid="184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0" fill="hold"/>
                                        <p:tgtEl>
                                          <p:spTgt spid="1843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0" fill="hold"/>
                                        <p:tgtEl>
                                          <p:spTgt spid="1843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7162800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80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ASK QUESIONS</a:t>
            </a:r>
            <a:r>
              <a:rPr kumimoji="0" lang="en-US" sz="96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88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IF</a:t>
            </a:r>
            <a:r>
              <a:rPr kumimoji="0" lang="en-US" sz="72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YOU DO </a:t>
            </a:r>
            <a:r>
              <a:rPr kumimoji="0" lang="en-US" sz="7200" b="1" i="1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NOT</a:t>
            </a:r>
            <a:r>
              <a:rPr kumimoji="0" lang="en-US" sz="72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UNDERSTAND THE WORK.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sz="half"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>
              <a:buClr>
                <a:srgbClr val="F9F9F9"/>
              </a:buClr>
              <a:buSzPct val="65000"/>
              <a:buFont typeface="Wingdings 2" panose="05020102010507070707" pitchFamily="18" charset="2"/>
            </a:pPr>
            <a:endParaRPr dirty="0"/>
          </a:p>
        </p:txBody>
      </p:sp>
      <p:sp>
        <p:nvSpPr>
          <p:cNvPr id="16388" name="Rectangle 4"/>
          <p:cNvSpPr>
            <a:spLocks noGrp="1" noTextEdit="1"/>
          </p:cNvSpPr>
          <p:nvPr>
            <p:ph type="chart" sz="half" idx="2"/>
          </p:nvPr>
        </p:nvSpPr>
        <p:spPr>
          <a:xfrm>
            <a:off x="4724400" y="2057400"/>
            <a:ext cx="3810000" cy="4114800"/>
          </a:xfrm>
          <a:ln/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8786813" cy="60007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noFill/>
            <a:miter lim="800000"/>
          </a:ln>
          <a:effectLst/>
        </p:spPr>
        <p:txBody>
          <a:bodyPr rIns="-685584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WAGES &amp; SALARIES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kumimoji="0" lang="en-US" sz="1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KISS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Arial" panose="020B0604020202020204" pitchFamily="34" charset="0"/>
              </a:rPr>
              <a:t>”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PRINCIPLES</a:t>
            </a:r>
            <a:endParaRPr kumimoji="0" lang="en-ZA" sz="8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18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11" name="Line 1"/>
          <p:cNvSpPr/>
          <p:nvPr/>
        </p:nvSpPr>
        <p:spPr>
          <a:xfrm>
            <a:off x="4357688" y="428625"/>
            <a:ext cx="785812" cy="28575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ZA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785813"/>
            <a:ext cx="9144000" cy="69596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 lIns="228528" bIns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4 STEPS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   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                                                               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Check period: PA or PM?</a:t>
            </a:r>
            <a:endParaRPr kumimoji="0" lang="en-US" sz="4400" b="1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1. RECORD ENTRIES IN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WJ/SJ</a:t>
            </a:r>
            <a:endParaRPr kumimoji="0" lang="en-Z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2.POST from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WJ/SJ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TO THE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G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ENERAL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L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EDGER</a:t>
            </a:r>
            <a:endParaRPr kumimoji="0" lang="en-Z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3.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RECORD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TOTAL PAYMENTS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IN THE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CPJ.</a:t>
            </a:r>
            <a:endParaRPr kumimoji="0" lang="en-ZA" sz="4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4.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POST FROM THE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CPJ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TO THE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ENERAL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L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EDGER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ZA" sz="44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 </a:t>
            </a:r>
            <a:endParaRPr kumimoji="0" lang="en-ZA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ZA" sz="4100" b="1" i="0" u="none" strike="noStrike" kern="1200" cap="none" spc="0" normalizeH="0" baseline="0" noProof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29688" cy="628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Picture 5" descr="F:\Staff rock n ro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63" y="1571625"/>
            <a:ext cx="2714625" cy="42148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ZA" sz="4100" b="1" i="0" u="none" strike="noStrike" kern="1200" cap="none" spc="0" normalizeH="0" baseline="0" noProof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57188"/>
            <a:ext cx="9144000" cy="6500812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5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Summary of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General Ledger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71500" y="785813"/>
          <a:ext cx="8115328" cy="6138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6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1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8131">
                <a:tc>
                  <a:txBody>
                    <a:bodyPr/>
                    <a:lstStyle/>
                    <a:p>
                      <a:r>
                        <a:rPr lang="en-ZA" dirty="0"/>
                        <a:t>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DEBIT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CREDIT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821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 UIF</a:t>
                      </a:r>
                      <a:r>
                        <a:rPr lang="en-ZA" sz="2400" baseline="0" dirty="0"/>
                        <a:t> CONTRIBUTION</a:t>
                      </a:r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UIF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505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CREDITORS FOR WAGES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172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</a:t>
                      </a:r>
                      <a:r>
                        <a:rPr lang="en-ZA" sz="2400" baseline="0" dirty="0"/>
                        <a:t> FUND CONTRIBUTION</a:t>
                      </a:r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 FUND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505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 FUND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505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SARS [PAYE]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505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MEDICAL AID</a:t>
                      </a:r>
                      <a:r>
                        <a:rPr lang="en-ZA" sz="2400" baseline="0" dirty="0"/>
                        <a:t> FUND</a:t>
                      </a:r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505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0070C0"/>
                          </a:solidFill>
                        </a:rPr>
                        <a:t>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UIF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1821">
                <a:tc>
                  <a:txBody>
                    <a:bodyPr/>
                    <a:lstStyle/>
                    <a:p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UIF </a:t>
                      </a:r>
                      <a:r>
                        <a:rPr lang="en-ZA" sz="2000" dirty="0"/>
                        <a:t>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UIF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785813" y="2286000"/>
            <a:ext cx="771525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1785938" y="3929063"/>
            <a:ext cx="58594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85813" y="2786063"/>
            <a:ext cx="7858125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28625" y="3857625"/>
            <a:ext cx="77866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0063" y="4429125"/>
            <a:ext cx="8143875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1500" y="5000625"/>
            <a:ext cx="8072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42938" y="5572125"/>
            <a:ext cx="8072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14375" y="6143625"/>
            <a:ext cx="800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-214312" y="433388"/>
          <a:ext cx="9567955" cy="6424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1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7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r>
                        <a:rPr lang="en-ZA" dirty="0"/>
                        <a:t>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DEBIT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CREDIT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35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UIF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 FUND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366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SARS</a:t>
                      </a:r>
                      <a:r>
                        <a:rPr lang="en-ZA" sz="2400" baseline="0" dirty="0"/>
                        <a:t> [PAYE]</a:t>
                      </a:r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853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000" dirty="0"/>
                        <a:t>PENSION FUND 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 FUND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000" dirty="0"/>
                        <a:t>MEDICAL</a:t>
                      </a:r>
                      <a:r>
                        <a:rPr lang="en-ZA" sz="2000" baseline="0" dirty="0"/>
                        <a:t> AID FUND</a:t>
                      </a:r>
                      <a:r>
                        <a:rPr lang="en-ZA" sz="2000" dirty="0"/>
                        <a:t> </a:t>
                      </a:r>
                      <a:r>
                        <a:rPr lang="en-ZA" sz="2400" dirty="0"/>
                        <a:t>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MEDICAL 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422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FF0000"/>
                          </a:solidFill>
                        </a:rPr>
                        <a:t>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CREDITORS FOR SALARIES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008000"/>
                          </a:solidFill>
                        </a:rPr>
                        <a:t>CPJ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MEDICAL</a:t>
                      </a:r>
                      <a:r>
                        <a:rPr lang="en-ZA" sz="2400" baseline="0" dirty="0"/>
                        <a:t> AID </a:t>
                      </a:r>
                      <a:r>
                        <a:rPr lang="en-ZA" sz="2400" dirty="0"/>
                        <a:t>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008000"/>
                          </a:solidFill>
                        </a:rPr>
                        <a:t>CPJ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SARS [PAYE]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BANK</a:t>
                      </a:r>
                    </a:p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353640" cy="5988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1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7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r>
                        <a:rPr lang="en-ZA" dirty="0"/>
                        <a:t>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DEBIT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3200" u="sng" dirty="0">
                          <a:solidFill>
                            <a:srgbClr val="FF0000"/>
                          </a:solidFill>
                        </a:rPr>
                        <a:t>CREDIT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35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008000"/>
                          </a:solidFill>
                        </a:rPr>
                        <a:t>CPJ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PENSION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/>
                      <a:r>
                        <a:rPr lang="en-ZA" sz="2800" b="1" dirty="0">
                          <a:solidFill>
                            <a:srgbClr val="008000"/>
                          </a:solidFill>
                        </a:rPr>
                        <a:t>CPJ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CREDITORS FOR 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366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853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422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endParaRPr lang="en-ZA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0"/>
            <a:ext cx="8715375" cy="3429000"/>
          </a:xfrm>
          <a:blipFill>
            <a:blip r:embed="rId2"/>
            <a:tile tx="0" ty="0" sx="100000" sy="100000" flip="none" algn="tl"/>
          </a:blipFill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YOU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MUST</a:t>
            </a: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KNOW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4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STEPS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 RECORDING 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8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WAGES &amp; SALARIES</a:t>
            </a:r>
            <a:b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solidFill>
                  <a:srgbClr val="FF3399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OFF BY HEART !! </a:t>
            </a:r>
            <a:br>
              <a:rPr kumimoji="0" lang="en-ZA" sz="41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00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HAVE YOU GOT ME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Aharoni" pitchFamily="2" charset="-79"/>
              </a:rPr>
              <a:t>!!?</a:t>
            </a:r>
            <a:r>
              <a:rPr kumimoji="0" lang="en-ZA" sz="4100" b="1" i="0" u="sng" strike="noStrike" kern="120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 </a:t>
            </a:r>
            <a:endParaRPr kumimoji="0" lang="en-ZA" sz="4100" b="1" i="0" u="sng" strike="noStrike" kern="1200" cap="none" spc="0" normalizeH="0" baseline="0" noProof="0" dirty="0">
              <a:ln w="6350">
                <a:noFill/>
              </a:ln>
              <a:solidFill>
                <a:srgbClr val="FF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C:\Users\golighk\Documents\DVD TB07 GO 3 April\don't mess with m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5" y="3500438"/>
            <a:ext cx="4071938" cy="3071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6" name="Content Placeholder 4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algn="ctr"/>
            <a:endParaRPr lang="en-ZA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828</Words>
  <Application>Microsoft Office PowerPoint</Application>
  <PresentationFormat>On-screen Show (4:3)</PresentationFormat>
  <Paragraphs>155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Aharoni</vt:lpstr>
      <vt:lpstr>Arial</vt:lpstr>
      <vt:lpstr>Arial Black</vt:lpstr>
      <vt:lpstr>Arial Rounded MT Bold</vt:lpstr>
      <vt:lpstr>Book Antiqua</vt:lpstr>
      <vt:lpstr>Calibri</vt:lpstr>
      <vt:lpstr>Lucida Sans</vt:lpstr>
      <vt:lpstr>Wingdings</vt:lpstr>
      <vt:lpstr>Wingdings 2</vt:lpstr>
      <vt:lpstr>Wingdings 3</vt:lpstr>
      <vt:lpstr>Apex</vt:lpstr>
      <vt:lpstr>WAGES &amp; SALARIES  “KISS” PRINCIPLES</vt:lpstr>
      <vt:lpstr>Job satisfaction chat!? LOL</vt:lpstr>
      <vt:lpstr>SALARIES &amp; WAGES</vt:lpstr>
      <vt:lpstr>WAGES &amp; SALARIES </vt:lpstr>
      <vt:lpstr>Total Remuneration Package</vt:lpstr>
      <vt:lpstr>PowerPoint Presentation</vt:lpstr>
      <vt:lpstr>PowerPoint Presentation</vt:lpstr>
      <vt:lpstr>KNITTING WRONG SO FAR?</vt:lpstr>
      <vt:lpstr>WAGES &amp; SALARIES  “KISS” PRINCIPLES</vt:lpstr>
      <vt:lpstr>ONLY 4 STEPS</vt:lpstr>
      <vt:lpstr>PowerPoint Presentation</vt:lpstr>
      <vt:lpstr>ASK QUESIONS IF YOU DO NOT UNDERSTAND THE WORK.</vt:lpstr>
      <vt:lpstr>PowerPoint Presentation</vt:lpstr>
      <vt:lpstr>PowerPoint Presentation</vt:lpstr>
      <vt:lpstr>PowerPoint Presentation</vt:lpstr>
      <vt:lpstr>Summary of General Ledger </vt:lpstr>
      <vt:lpstr>PowerPoint Presentation</vt:lpstr>
      <vt:lpstr>PowerPoint Presentation</vt:lpstr>
      <vt:lpstr>YOU MUST KNOW THE 4 STEPS IN RECORDING WAGES &amp; SALARIES  OFF BY HEART !!  HAVE YOU GOT ME!!?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WAGES &amp; SALARIES “KISS” PRINCIPLES</dc:title>
  <dc:creator>golighk</dc:creator>
  <cp:lastModifiedBy>Kevin Golightly</cp:lastModifiedBy>
  <cp:revision>97</cp:revision>
  <dcterms:created xsi:type="dcterms:W3CDTF">2012-04-28T15:07:41Z</dcterms:created>
  <dcterms:modified xsi:type="dcterms:W3CDTF">2024-04-13T11:34:30Z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1033-11.2.0.9232</vt:lpwstr>
  </property>
</Properties>
</file>