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340" r:id="rId13"/>
    <p:sldId id="341" r:id="rId14"/>
    <p:sldId id="342" r:id="rId15"/>
    <p:sldId id="344" r:id="rId16"/>
    <p:sldId id="343" r:id="rId17"/>
    <p:sldId id="345" r:id="rId18"/>
    <p:sldId id="346" r:id="rId19"/>
    <p:sldId id="266" r:id="rId20"/>
    <p:sldId id="267" r:id="rId22"/>
    <p:sldId id="268" r:id="rId23"/>
    <p:sldId id="269" r:id="rId24"/>
    <p:sldId id="270" r:id="rId25"/>
    <p:sldId id="271" r:id="rId26"/>
    <p:sldId id="272" r:id="rId27"/>
    <p:sldId id="275" r:id="rId28"/>
    <p:sldId id="276" r:id="rId29"/>
    <p:sldId id="277" r:id="rId30"/>
    <p:sldId id="278" r:id="rId31"/>
    <p:sldId id="353" r:id="rId32"/>
    <p:sldId id="351" r:id="rId33"/>
    <p:sldId id="370" r:id="rId34"/>
    <p:sldId id="371" r:id="rId35"/>
    <p:sldId id="373" r:id="rId36"/>
    <p:sldId id="354" r:id="rId37"/>
    <p:sldId id="355" r:id="rId38"/>
    <p:sldId id="369" r:id="rId39"/>
    <p:sldId id="356" r:id="rId40"/>
    <p:sldId id="357" r:id="rId41"/>
    <p:sldId id="372" r:id="rId42"/>
    <p:sldId id="358" r:id="rId43"/>
    <p:sldId id="359" r:id="rId44"/>
    <p:sldId id="360" r:id="rId45"/>
    <p:sldId id="361" r:id="rId46"/>
    <p:sldId id="374" r:id="rId47"/>
    <p:sldId id="375" r:id="rId48"/>
    <p:sldId id="376" r:id="rId49"/>
    <p:sldId id="362" r:id="rId50"/>
    <p:sldId id="363" r:id="rId51"/>
    <p:sldId id="386" r:id="rId52"/>
    <p:sldId id="377" r:id="rId53"/>
    <p:sldId id="387" r:id="rId54"/>
    <p:sldId id="388" r:id="rId55"/>
    <p:sldId id="389" r:id="rId56"/>
    <p:sldId id="390" r:id="rId57"/>
    <p:sldId id="391" r:id="rId58"/>
    <p:sldId id="392" r:id="rId59"/>
    <p:sldId id="393" r:id="rId60"/>
    <p:sldId id="365" r:id="rId61"/>
    <p:sldId id="352"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4BE1F3-5011-4486-A7D4-335DCF04E223}" type="datetimeFigureOut">
              <a:rPr lang="en-ZA" smtClean="0"/>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6B2CD8-B06D-4ABC-91D9-5AC90CA683BE}" type="slidenum">
              <a:rPr lang="en-ZA" smtClean="0"/>
            </a:fld>
            <a:endParaRPr lang="en-Z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46B2CD8-B06D-4ABC-91D9-5AC90CA683BE}" type="slidenum">
              <a:rPr lang="en-ZA" smtClean="0"/>
            </a:fld>
            <a:endParaRPr lang="en-Z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2942BC-1214-4411-A500-1EC3A9C9AE29}" type="datetimeFigureOut">
              <a:rPr lang="en-ZA"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FE83A4C-05FF-4260-AC7B-440E58F0C20F}" type="slidenum">
              <a:rPr lang="en-ZA" smtClean="0"/>
            </a:fld>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ED2942BC-1214-4411-A500-1EC3A9C9AE29}" type="datetimeFigureOut">
              <a:rPr lang="en-ZA"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7" name="Date Placeholder 6"/>
          <p:cNvSpPr>
            <a:spLocks noGrp="1"/>
          </p:cNvSpPr>
          <p:nvPr>
            <p:ph type="dt" sz="half" idx="10"/>
          </p:nvPr>
        </p:nvSpPr>
        <p:spPr/>
        <p:txBody>
          <a:bodyPr/>
          <a:lstStyle/>
          <a:p>
            <a:fld id="{ED2942BC-1214-4411-A500-1EC3A9C9AE29}" type="datetimeFigureOut">
              <a:rPr lang="en-ZA" smtClean="0"/>
            </a:fld>
            <a:endParaRPr lang="en-ZA" dirty="0"/>
          </a:p>
        </p:txBody>
      </p:sp>
      <p:sp>
        <p:nvSpPr>
          <p:cNvPr id="8" name="Slide Number Placeholder 7"/>
          <p:cNvSpPr>
            <a:spLocks noGrp="1"/>
          </p:cNvSpPr>
          <p:nvPr>
            <p:ph type="sldNum" sz="quarter" idx="11"/>
          </p:nvPr>
        </p:nvSpPr>
        <p:spPr/>
        <p:txBody>
          <a:bodyPr/>
          <a:lstStyle/>
          <a:p>
            <a:fld id="{0FE83A4C-05FF-4260-AC7B-440E58F0C20F}" type="slidenum">
              <a:rPr lang="en-ZA" smtClean="0"/>
            </a:fld>
            <a:endParaRPr lang="en-ZA" dirty="0"/>
          </a:p>
        </p:txBody>
      </p:sp>
      <p:sp>
        <p:nvSpPr>
          <p:cNvPr id="9" name="Footer Placeholder 8"/>
          <p:cNvSpPr>
            <a:spLocks noGrp="1"/>
          </p:cNvSpPr>
          <p:nvPr>
            <p:ph type="ftr" sz="quarter" idx="12"/>
          </p:nvPr>
        </p:nvSpPr>
        <p:spPr/>
        <p:txBody>
          <a:bodyPr/>
          <a:lstStyle/>
          <a:p>
            <a:endParaRPr lang="en-Z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ED2942BC-1214-4411-A500-1EC3A9C9AE29}" type="datetimeFigureOut">
              <a:rPr lang="en-ZA"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anose="020B0604020202020204" pitchFamily="34" charset="0"/>
              <a:buNone/>
            </a:pPr>
            <a:r>
              <a:rPr lang="en-US" smtClean="0"/>
              <a:t>Click to edit Master text styles</a:t>
            </a:r>
            <a:endParaRPr lang="en-US" smtClean="0"/>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ED2942BC-1214-4411-A500-1EC3A9C9AE29}" type="datetimeFigureOut">
              <a:rPr lang="en-ZA" smtClean="0"/>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2942BC-1214-4411-A500-1EC3A9C9AE29}" type="datetimeFigureOut">
              <a:rPr lang="en-ZA" smtClean="0"/>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942BC-1214-4411-A500-1EC3A9C9AE29}" type="datetimeFigureOut">
              <a:rPr lang="en-ZA" smtClean="0"/>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ED2942BC-1214-4411-A500-1EC3A9C9AE29}" type="datetimeFigureOut">
              <a:rPr lang="en-ZA"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0FE83A4C-05FF-4260-AC7B-440E58F0C20F}" type="slidenum">
              <a:rPr lang="en-ZA" smtClean="0"/>
            </a:fld>
            <a:endParaRPr lang="en-ZA"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ED2942BC-1214-4411-A500-1EC3A9C9AE29}" type="datetimeFigureOut">
              <a:rPr lang="en-ZA"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FE83A4C-05FF-4260-AC7B-440E58F0C20F}" type="slidenum">
              <a:rPr lang="en-ZA" smtClean="0"/>
            </a:fld>
            <a:endParaRPr lang="en-ZA"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ED2942BC-1214-4411-A500-1EC3A9C9AE29}" type="datetimeFigureOut">
              <a:rPr lang="en-ZA"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ED2942BC-1214-4411-A500-1EC3A9C9AE29}" type="datetimeFigureOut">
              <a:rPr lang="en-ZA"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FE83A4C-05FF-4260-AC7B-440E58F0C20F}" type="slidenum">
              <a:rPr lang="en-ZA" smtClean="0"/>
            </a:fld>
            <a:endParaRPr lang="en-ZA"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ED2942BC-1214-4411-A500-1EC3A9C9AE29}" type="datetimeFigureOut">
              <a:rPr lang="en-ZA" smtClean="0"/>
            </a:fld>
            <a:endParaRPr lang="en-ZA"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ZA"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0FE83A4C-05FF-4260-AC7B-440E58F0C20F}" type="slidenum">
              <a:rPr lang="en-ZA" smtClean="0"/>
            </a:fld>
            <a:endParaRPr lang="en-ZA"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anose="020B0604020202020204"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anose="020B0604020202020204"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hyperlink" Target="BANK%20RECONCILIATION%20ACTIVITY%20MEMO.doc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1196752"/>
            <a:ext cx="7117180" cy="1470025"/>
          </a:xfrm>
        </p:spPr>
        <p:txBody>
          <a:bodyPr/>
          <a:lstStyle/>
          <a:p>
            <a:pPr algn="ctr"/>
            <a:r>
              <a:rPr lang="en-ZA" sz="5400" b="1" dirty="0" smtClean="0"/>
              <a:t>RECONCILIATION</a:t>
            </a:r>
            <a:endParaRPr lang="en-ZA" sz="5400" b="1" dirty="0"/>
          </a:p>
        </p:txBody>
      </p:sp>
      <p:sp>
        <p:nvSpPr>
          <p:cNvPr id="3" name="Subtitle 2"/>
          <p:cNvSpPr>
            <a:spLocks noGrp="1"/>
          </p:cNvSpPr>
          <p:nvPr>
            <p:ph type="subTitle" idx="1"/>
          </p:nvPr>
        </p:nvSpPr>
        <p:spPr/>
        <p:txBody>
          <a:bodyPr>
            <a:noAutofit/>
          </a:bodyPr>
          <a:lstStyle/>
          <a:p>
            <a:pPr algn="r"/>
            <a:r>
              <a:rPr lang="en-ZA" sz="3600" smtClean="0"/>
              <a:t>SK</a:t>
            </a:r>
            <a:endParaRPr lang="en-Z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492896"/>
            <a:ext cx="7125113" cy="924475"/>
          </a:xfrm>
        </p:spPr>
        <p:txBody>
          <a:bodyPr>
            <a:noAutofit/>
          </a:bodyPr>
          <a:lstStyle/>
          <a:p>
            <a:pPr algn="ctr"/>
            <a:r>
              <a:rPr lang="en-ZA" sz="5400" b="1" dirty="0" smtClean="0"/>
              <a:t>BANK RECONCILIATION</a:t>
            </a:r>
            <a:endParaRPr lang="en-ZA" sz="5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1"/>
            <a:ext cx="8496944" cy="648072"/>
          </a:xfrm>
        </p:spPr>
        <p:txBody>
          <a:bodyPr>
            <a:normAutofit fontScale="90000"/>
          </a:bodyPr>
          <a:lstStyle/>
          <a:p>
            <a:r>
              <a:rPr lang="en-ZA" dirty="0" smtClean="0"/>
              <a:t>CONCEPTS – BASELINE ASSESSMENT</a:t>
            </a:r>
            <a:endParaRPr lang="en-ZA" dirty="0"/>
          </a:p>
        </p:txBody>
      </p:sp>
      <p:sp>
        <p:nvSpPr>
          <p:cNvPr id="6" name="Oval 5"/>
          <p:cNvSpPr/>
          <p:nvPr/>
        </p:nvSpPr>
        <p:spPr>
          <a:xfrm>
            <a:off x="899592" y="1520788"/>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400" dirty="0"/>
          </a:p>
        </p:txBody>
      </p:sp>
      <p:sp>
        <p:nvSpPr>
          <p:cNvPr id="7" name="Rounded Rectangle 6"/>
          <p:cNvSpPr/>
          <p:nvPr/>
        </p:nvSpPr>
        <p:spPr>
          <a:xfrm>
            <a:off x="4067944" y="141277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400"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248980"/>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152867" y="1553402"/>
            <a:ext cx="2088232" cy="1200329"/>
          </a:xfrm>
          <a:prstGeom prst="rect">
            <a:avLst/>
          </a:prstGeom>
          <a:noFill/>
        </p:spPr>
        <p:txBody>
          <a:bodyPr wrap="square" rtlCol="0">
            <a:spAutoFit/>
          </a:bodyPr>
          <a:lstStyle/>
          <a:p>
            <a:pPr algn="ctr"/>
            <a:r>
              <a:rPr lang="en-ZA" sz="2400" b="1" dirty="0"/>
              <a:t>Cash payment journal</a:t>
            </a:r>
            <a:endParaRPr lang="en-ZA" sz="2400" b="1" dirty="0"/>
          </a:p>
        </p:txBody>
      </p:sp>
      <p:sp>
        <p:nvSpPr>
          <p:cNvPr id="13" name="TextBox 12"/>
          <p:cNvSpPr txBox="1"/>
          <p:nvPr/>
        </p:nvSpPr>
        <p:spPr>
          <a:xfrm>
            <a:off x="4162814" y="1520788"/>
            <a:ext cx="4274755" cy="1200329"/>
          </a:xfrm>
          <a:prstGeom prst="rect">
            <a:avLst/>
          </a:prstGeom>
          <a:noFill/>
        </p:spPr>
        <p:txBody>
          <a:bodyPr wrap="square" rtlCol="0">
            <a:spAutoFit/>
          </a:bodyPr>
          <a:lstStyle/>
          <a:p>
            <a:pPr algn="ctr"/>
            <a:r>
              <a:rPr lang="en-ZA" b="1" dirty="0" smtClean="0"/>
              <a:t>This </a:t>
            </a:r>
            <a:r>
              <a:rPr lang="en-ZA" b="1" dirty="0"/>
              <a:t>is used to record all transactions involving the payment made by </a:t>
            </a:r>
            <a:r>
              <a:rPr lang="en-ZA" b="1" dirty="0" smtClean="0"/>
              <a:t>cheque</a:t>
            </a:r>
            <a:endParaRPr lang="en-ZA" b="1" dirty="0" smtClean="0"/>
          </a:p>
          <a:p>
            <a:pPr algn="ctr"/>
            <a:r>
              <a:rPr lang="en-ZA" b="1" dirty="0" smtClean="0"/>
              <a:t>10</a:t>
            </a:r>
            <a:endParaRPr lang="en-ZA" b="1" dirty="0"/>
          </a:p>
        </p:txBody>
      </p:sp>
      <p:sp>
        <p:nvSpPr>
          <p:cNvPr id="14" name="TextBox 13"/>
          <p:cNvSpPr txBox="1"/>
          <p:nvPr/>
        </p:nvSpPr>
        <p:spPr>
          <a:xfrm>
            <a:off x="1151620" y="3769004"/>
            <a:ext cx="2088232" cy="461665"/>
          </a:xfrm>
          <a:prstGeom prst="rect">
            <a:avLst/>
          </a:prstGeom>
          <a:noFill/>
        </p:spPr>
        <p:txBody>
          <a:bodyPr wrap="square" rtlCol="0">
            <a:spAutoFit/>
          </a:bodyPr>
          <a:lstStyle/>
          <a:p>
            <a:pPr algn="ctr"/>
            <a:r>
              <a:rPr lang="en-ZA" sz="2400" b="1" dirty="0"/>
              <a:t>Cheque</a:t>
            </a:r>
            <a:endParaRPr lang="en-ZA" sz="2400" b="1" dirty="0"/>
          </a:p>
        </p:txBody>
      </p:sp>
      <p:sp>
        <p:nvSpPr>
          <p:cNvPr id="15" name="TextBox 14"/>
          <p:cNvSpPr txBox="1"/>
          <p:nvPr/>
        </p:nvSpPr>
        <p:spPr>
          <a:xfrm>
            <a:off x="1149597" y="5274021"/>
            <a:ext cx="2088232" cy="1200329"/>
          </a:xfrm>
          <a:prstGeom prst="rect">
            <a:avLst/>
          </a:prstGeom>
          <a:noFill/>
        </p:spPr>
        <p:txBody>
          <a:bodyPr wrap="square" rtlCol="0">
            <a:spAutoFit/>
          </a:bodyPr>
          <a:lstStyle/>
          <a:p>
            <a:pPr algn="ctr"/>
            <a:r>
              <a:rPr lang="en-ZA" sz="2400" b="1" dirty="0"/>
              <a:t>Interest on current account</a:t>
            </a:r>
            <a:endParaRPr lang="en-ZA" sz="2400" b="1" dirty="0"/>
          </a:p>
        </p:txBody>
      </p:sp>
      <p:sp>
        <p:nvSpPr>
          <p:cNvPr id="16" name="TextBox 15"/>
          <p:cNvSpPr txBox="1"/>
          <p:nvPr/>
        </p:nvSpPr>
        <p:spPr>
          <a:xfrm>
            <a:off x="4117089" y="3368895"/>
            <a:ext cx="4274755" cy="1200329"/>
          </a:xfrm>
          <a:prstGeom prst="rect">
            <a:avLst/>
          </a:prstGeom>
          <a:noFill/>
        </p:spPr>
        <p:txBody>
          <a:bodyPr wrap="square" rtlCol="0">
            <a:spAutoFit/>
          </a:bodyPr>
          <a:lstStyle/>
          <a:p>
            <a:pPr algn="ctr"/>
            <a:r>
              <a:rPr lang="en-ZA" b="1" dirty="0"/>
              <a:t>A document used when cash payment is made for goods or </a:t>
            </a:r>
            <a:r>
              <a:rPr lang="en-ZA" b="1" dirty="0" smtClean="0"/>
              <a:t>services</a:t>
            </a:r>
            <a:endParaRPr lang="en-ZA" b="1" dirty="0" smtClean="0"/>
          </a:p>
          <a:p>
            <a:pPr algn="ctr"/>
            <a:r>
              <a:rPr lang="en-ZA" b="1" dirty="0" smtClean="0"/>
              <a:t>9</a:t>
            </a:r>
            <a:endParaRPr lang="en-ZA" b="1" dirty="0"/>
          </a:p>
        </p:txBody>
      </p:sp>
      <p:sp>
        <p:nvSpPr>
          <p:cNvPr id="17" name="TextBox 16"/>
          <p:cNvSpPr txBox="1"/>
          <p:nvPr/>
        </p:nvSpPr>
        <p:spPr>
          <a:xfrm>
            <a:off x="4027333" y="5181689"/>
            <a:ext cx="4274755" cy="1200329"/>
          </a:xfrm>
          <a:prstGeom prst="rect">
            <a:avLst/>
          </a:prstGeom>
          <a:noFill/>
        </p:spPr>
        <p:txBody>
          <a:bodyPr wrap="square" rtlCol="0">
            <a:spAutoFit/>
          </a:bodyPr>
          <a:lstStyle/>
          <a:p>
            <a:pPr algn="ctr"/>
            <a:r>
              <a:rPr lang="en-ZA" b="1" dirty="0"/>
              <a:t>Interest that is earned on the favourable/credit balance of a current </a:t>
            </a:r>
            <a:r>
              <a:rPr lang="en-ZA" b="1" dirty="0" smtClean="0"/>
              <a:t>account</a:t>
            </a:r>
            <a:endParaRPr lang="en-ZA" b="1" dirty="0" smtClean="0"/>
          </a:p>
          <a:p>
            <a:pPr algn="ctr"/>
            <a:r>
              <a:rPr lang="en-ZA" b="1" dirty="0" smtClean="0"/>
              <a:t>13</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1"/>
            <a:ext cx="8424936" cy="504056"/>
          </a:xfrm>
        </p:spPr>
        <p:txBody>
          <a:bodyPr>
            <a:normAutofit fontScale="90000"/>
          </a:bodyPr>
          <a:lstStyle/>
          <a:p>
            <a:r>
              <a:rPr lang="en-ZA" dirty="0"/>
              <a:t>CONCEPTS – BASELINE ASSESSMENT</a:t>
            </a:r>
            <a:endParaRPr lang="en-ZA" dirty="0"/>
          </a:p>
        </p:txBody>
      </p:sp>
      <p:sp>
        <p:nvSpPr>
          <p:cNvPr id="6" name="Oval 5"/>
          <p:cNvSpPr/>
          <p:nvPr/>
        </p:nvSpPr>
        <p:spPr>
          <a:xfrm>
            <a:off x="899592" y="1520788"/>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4067944" y="836711"/>
            <a:ext cx="4464496" cy="220611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248980"/>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62724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259632" y="1916832"/>
            <a:ext cx="2088232" cy="461665"/>
          </a:xfrm>
          <a:prstGeom prst="rect">
            <a:avLst/>
          </a:prstGeom>
          <a:noFill/>
        </p:spPr>
        <p:txBody>
          <a:bodyPr wrap="square" rtlCol="0">
            <a:spAutoFit/>
          </a:bodyPr>
          <a:lstStyle/>
          <a:p>
            <a:pPr algn="ctr"/>
            <a:r>
              <a:rPr lang="en-ZA" sz="2400" b="1" dirty="0"/>
              <a:t>Debit order</a:t>
            </a:r>
            <a:endParaRPr lang="en-ZA" sz="2400" b="1" dirty="0"/>
          </a:p>
        </p:txBody>
      </p:sp>
      <p:sp>
        <p:nvSpPr>
          <p:cNvPr id="13" name="TextBox 12"/>
          <p:cNvSpPr txBox="1"/>
          <p:nvPr/>
        </p:nvSpPr>
        <p:spPr>
          <a:xfrm>
            <a:off x="4117089" y="980728"/>
            <a:ext cx="4274755" cy="2062103"/>
          </a:xfrm>
          <a:prstGeom prst="rect">
            <a:avLst/>
          </a:prstGeom>
          <a:noFill/>
        </p:spPr>
        <p:txBody>
          <a:bodyPr wrap="square" rtlCol="0">
            <a:spAutoFit/>
          </a:bodyPr>
          <a:lstStyle/>
          <a:p>
            <a:pPr algn="ctr"/>
            <a:r>
              <a:rPr lang="en-ZA" sz="1600" b="1" dirty="0"/>
              <a:t>An agreement between you and a company or a third party in which you authorise the company or third party to take money out of your banking account for services that entity provides to you. Debit orders may be for fixed or variable amounts</a:t>
            </a:r>
            <a:r>
              <a:rPr lang="en-ZA" sz="1600" b="1" dirty="0" smtClean="0"/>
              <a:t>.</a:t>
            </a:r>
            <a:endParaRPr lang="en-ZA" sz="1600" b="1" dirty="0" smtClean="0"/>
          </a:p>
          <a:p>
            <a:pPr algn="ctr"/>
            <a:r>
              <a:rPr lang="en-ZA" sz="1600" b="1" dirty="0"/>
              <a:t>6</a:t>
            </a:r>
            <a:endParaRPr lang="en-ZA" sz="1600" b="1" dirty="0"/>
          </a:p>
        </p:txBody>
      </p:sp>
      <p:sp>
        <p:nvSpPr>
          <p:cNvPr id="14" name="TextBox 13"/>
          <p:cNvSpPr txBox="1"/>
          <p:nvPr/>
        </p:nvSpPr>
        <p:spPr>
          <a:xfrm>
            <a:off x="1151620" y="3645894"/>
            <a:ext cx="2088232" cy="830997"/>
          </a:xfrm>
          <a:prstGeom prst="rect">
            <a:avLst/>
          </a:prstGeom>
          <a:noFill/>
        </p:spPr>
        <p:txBody>
          <a:bodyPr wrap="square" rtlCol="0">
            <a:spAutoFit/>
          </a:bodyPr>
          <a:lstStyle/>
          <a:p>
            <a:pPr algn="ctr"/>
            <a:r>
              <a:rPr lang="en-ZA" sz="2400" b="1" dirty="0"/>
              <a:t>Bank Statement</a:t>
            </a:r>
            <a:endParaRPr lang="en-ZA" sz="2400" b="1" dirty="0"/>
          </a:p>
        </p:txBody>
      </p:sp>
      <p:sp>
        <p:nvSpPr>
          <p:cNvPr id="16" name="TextBox 15"/>
          <p:cNvSpPr txBox="1"/>
          <p:nvPr/>
        </p:nvSpPr>
        <p:spPr>
          <a:xfrm>
            <a:off x="4067944" y="3248980"/>
            <a:ext cx="4274755" cy="1477328"/>
          </a:xfrm>
          <a:prstGeom prst="rect">
            <a:avLst/>
          </a:prstGeom>
          <a:noFill/>
        </p:spPr>
        <p:txBody>
          <a:bodyPr wrap="square" rtlCol="0">
            <a:spAutoFit/>
          </a:bodyPr>
          <a:lstStyle/>
          <a:p>
            <a:pPr algn="ctr"/>
            <a:r>
              <a:rPr lang="en-ZA" b="1" dirty="0"/>
              <a:t>A document sent by the bank on a monthly basis indicating a summary of deposits and payments</a:t>
            </a:r>
            <a:r>
              <a:rPr lang="en-ZA" b="1" dirty="0" smtClean="0"/>
              <a:t>.</a:t>
            </a:r>
            <a:endParaRPr lang="en-ZA" b="1" dirty="0" smtClean="0"/>
          </a:p>
          <a:p>
            <a:pPr algn="ctr"/>
            <a:r>
              <a:rPr lang="en-ZA" b="1" dirty="0"/>
              <a:t>7</a:t>
            </a:r>
            <a:endParaRPr lang="en-ZA" b="1" dirty="0"/>
          </a:p>
        </p:txBody>
      </p:sp>
      <p:sp>
        <p:nvSpPr>
          <p:cNvPr id="17" name="TextBox 16"/>
          <p:cNvSpPr txBox="1"/>
          <p:nvPr/>
        </p:nvSpPr>
        <p:spPr>
          <a:xfrm>
            <a:off x="4027333" y="5085184"/>
            <a:ext cx="4398760" cy="1569660"/>
          </a:xfrm>
          <a:prstGeom prst="rect">
            <a:avLst/>
          </a:prstGeom>
          <a:noFill/>
        </p:spPr>
        <p:txBody>
          <a:bodyPr wrap="square" rtlCol="0">
            <a:spAutoFit/>
          </a:bodyPr>
          <a:lstStyle/>
          <a:p>
            <a:pPr algn="ctr"/>
            <a:r>
              <a:rPr lang="en-ZA" sz="1600" b="1" dirty="0"/>
              <a:t>A cheque returned by the bank because the drawer has insufficient funds, cheque not signed, altered, amount in figures does not correspond with amount in words, post-dated etc</a:t>
            </a:r>
            <a:r>
              <a:rPr lang="en-ZA" sz="1600" b="1" dirty="0" smtClean="0"/>
              <a:t>.</a:t>
            </a:r>
            <a:endParaRPr lang="en-ZA" sz="1600" b="1" dirty="0" smtClean="0"/>
          </a:p>
          <a:p>
            <a:pPr algn="ctr"/>
            <a:r>
              <a:rPr lang="en-ZA" sz="1600" b="1" dirty="0" smtClean="0"/>
              <a:t>19</a:t>
            </a:r>
            <a:endParaRPr lang="en-ZA" sz="1600" b="1" dirty="0"/>
          </a:p>
        </p:txBody>
      </p:sp>
      <p:sp>
        <p:nvSpPr>
          <p:cNvPr id="3" name="TextBox 2"/>
          <p:cNvSpPr txBox="1"/>
          <p:nvPr/>
        </p:nvSpPr>
        <p:spPr>
          <a:xfrm>
            <a:off x="1097614" y="5423738"/>
            <a:ext cx="2196244" cy="830997"/>
          </a:xfrm>
          <a:prstGeom prst="rect">
            <a:avLst/>
          </a:prstGeom>
          <a:noFill/>
        </p:spPr>
        <p:txBody>
          <a:bodyPr wrap="square" rtlCol="0">
            <a:spAutoFit/>
          </a:bodyPr>
          <a:lstStyle/>
          <a:p>
            <a:pPr algn="ctr"/>
            <a:r>
              <a:rPr lang="en-ZA" sz="2400" b="1" dirty="0"/>
              <a:t>Dishonoured cheque</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1"/>
            <a:ext cx="8640960" cy="648072"/>
          </a:xfrm>
        </p:spPr>
        <p:txBody>
          <a:bodyPr>
            <a:normAutofit fontScale="90000"/>
          </a:bodyPr>
          <a:lstStyle/>
          <a:p>
            <a:r>
              <a:rPr lang="en-ZA" dirty="0"/>
              <a:t>CONCEPTS – BASELINE ASSESSMENT</a:t>
            </a:r>
            <a:endParaRPr lang="en-ZA" dirty="0"/>
          </a:p>
        </p:txBody>
      </p:sp>
      <p:sp>
        <p:nvSpPr>
          <p:cNvPr id="6" name="Oval 5"/>
          <p:cNvSpPr/>
          <p:nvPr/>
        </p:nvSpPr>
        <p:spPr>
          <a:xfrm>
            <a:off x="899592" y="1520788"/>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4067944" y="141277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140967"/>
            <a:ext cx="4464496" cy="170525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151620" y="1705453"/>
            <a:ext cx="2088232" cy="830997"/>
          </a:xfrm>
          <a:prstGeom prst="rect">
            <a:avLst/>
          </a:prstGeom>
          <a:noFill/>
        </p:spPr>
        <p:txBody>
          <a:bodyPr wrap="square" rtlCol="0">
            <a:spAutoFit/>
          </a:bodyPr>
          <a:lstStyle/>
          <a:p>
            <a:pPr algn="ctr"/>
            <a:r>
              <a:rPr lang="en-ZA" sz="2400" b="1" dirty="0"/>
              <a:t>Direct deposit</a:t>
            </a:r>
            <a:endParaRPr lang="en-ZA" sz="2400" b="1" dirty="0"/>
          </a:p>
        </p:txBody>
      </p:sp>
      <p:sp>
        <p:nvSpPr>
          <p:cNvPr id="13" name="TextBox 12"/>
          <p:cNvSpPr txBox="1"/>
          <p:nvPr/>
        </p:nvSpPr>
        <p:spPr>
          <a:xfrm>
            <a:off x="4162814" y="1520788"/>
            <a:ext cx="4274755" cy="1200329"/>
          </a:xfrm>
          <a:prstGeom prst="rect">
            <a:avLst/>
          </a:prstGeom>
          <a:noFill/>
        </p:spPr>
        <p:txBody>
          <a:bodyPr wrap="square" rtlCol="0">
            <a:spAutoFit/>
          </a:bodyPr>
          <a:lstStyle/>
          <a:p>
            <a:pPr algn="ctr"/>
            <a:r>
              <a:rPr lang="en-ZA" b="1" dirty="0"/>
              <a:t>An amount that is directly deposited into the current account of the </a:t>
            </a:r>
            <a:r>
              <a:rPr lang="en-ZA" b="1" dirty="0" smtClean="0"/>
              <a:t>business.</a:t>
            </a:r>
            <a:endParaRPr lang="en-ZA" b="1" dirty="0" smtClean="0"/>
          </a:p>
          <a:p>
            <a:pPr algn="ctr"/>
            <a:r>
              <a:rPr lang="en-ZA" b="1" dirty="0" smtClean="0"/>
              <a:t>11</a:t>
            </a:r>
            <a:endParaRPr lang="en-ZA" b="1" dirty="0"/>
          </a:p>
        </p:txBody>
      </p:sp>
      <p:sp>
        <p:nvSpPr>
          <p:cNvPr id="14" name="TextBox 13"/>
          <p:cNvSpPr txBox="1"/>
          <p:nvPr/>
        </p:nvSpPr>
        <p:spPr>
          <a:xfrm>
            <a:off x="1142638" y="3368895"/>
            <a:ext cx="2088232" cy="1200329"/>
          </a:xfrm>
          <a:prstGeom prst="rect">
            <a:avLst/>
          </a:prstGeom>
          <a:noFill/>
        </p:spPr>
        <p:txBody>
          <a:bodyPr wrap="square" rtlCol="0">
            <a:spAutoFit/>
          </a:bodyPr>
          <a:lstStyle/>
          <a:p>
            <a:pPr algn="ctr"/>
            <a:r>
              <a:rPr lang="en-ZA" sz="2400" b="1" dirty="0"/>
              <a:t>Cash receipts journal</a:t>
            </a:r>
            <a:endParaRPr lang="en-ZA" sz="2400" b="1" dirty="0"/>
          </a:p>
        </p:txBody>
      </p:sp>
      <p:sp>
        <p:nvSpPr>
          <p:cNvPr id="16" name="TextBox 15"/>
          <p:cNvSpPr txBox="1"/>
          <p:nvPr/>
        </p:nvSpPr>
        <p:spPr>
          <a:xfrm>
            <a:off x="4094940" y="3186723"/>
            <a:ext cx="4274755" cy="1754326"/>
          </a:xfrm>
          <a:prstGeom prst="rect">
            <a:avLst/>
          </a:prstGeom>
          <a:noFill/>
        </p:spPr>
        <p:txBody>
          <a:bodyPr wrap="square" rtlCol="0">
            <a:spAutoFit/>
          </a:bodyPr>
          <a:lstStyle/>
          <a:p>
            <a:pPr algn="ctr"/>
            <a:r>
              <a:rPr lang="en-ZA" b="1" dirty="0"/>
              <a:t>This is used to record all transactions involving the receipt of money and deposits are made into the current account of the </a:t>
            </a:r>
            <a:r>
              <a:rPr lang="en-ZA" b="1" dirty="0" smtClean="0"/>
              <a:t>business</a:t>
            </a:r>
            <a:endParaRPr lang="en-ZA" b="1" dirty="0" smtClean="0"/>
          </a:p>
          <a:p>
            <a:pPr algn="ctr"/>
            <a:r>
              <a:rPr lang="en-ZA" b="1" dirty="0"/>
              <a:t>1</a:t>
            </a:r>
            <a:endParaRPr lang="en-ZA" b="1" dirty="0"/>
          </a:p>
        </p:txBody>
      </p:sp>
      <p:sp>
        <p:nvSpPr>
          <p:cNvPr id="17" name="TextBox 16"/>
          <p:cNvSpPr txBox="1"/>
          <p:nvPr/>
        </p:nvSpPr>
        <p:spPr>
          <a:xfrm>
            <a:off x="4027333" y="5181689"/>
            <a:ext cx="4274755" cy="1200329"/>
          </a:xfrm>
          <a:prstGeom prst="rect">
            <a:avLst/>
          </a:prstGeom>
          <a:noFill/>
        </p:spPr>
        <p:txBody>
          <a:bodyPr wrap="square" rtlCol="0">
            <a:spAutoFit/>
          </a:bodyPr>
          <a:lstStyle/>
          <a:p>
            <a:pPr algn="ctr"/>
            <a:r>
              <a:rPr lang="en-ZA" b="1" dirty="0"/>
              <a:t>The business withdraws more money from its current account than what it has in the account</a:t>
            </a:r>
            <a:r>
              <a:rPr lang="en-ZA" b="1" dirty="0" smtClean="0"/>
              <a:t>.</a:t>
            </a:r>
            <a:endParaRPr lang="en-ZA" b="1" dirty="0" smtClean="0"/>
          </a:p>
          <a:p>
            <a:pPr algn="ctr"/>
            <a:r>
              <a:rPr lang="en-ZA" b="1" dirty="0"/>
              <a:t>5</a:t>
            </a:r>
            <a:endParaRPr lang="en-ZA" b="1" dirty="0"/>
          </a:p>
        </p:txBody>
      </p:sp>
      <p:sp>
        <p:nvSpPr>
          <p:cNvPr id="18" name="TextBox 17"/>
          <p:cNvSpPr txBox="1"/>
          <p:nvPr/>
        </p:nvSpPr>
        <p:spPr>
          <a:xfrm>
            <a:off x="1149597" y="5446094"/>
            <a:ext cx="2088232" cy="830997"/>
          </a:xfrm>
          <a:prstGeom prst="rect">
            <a:avLst/>
          </a:prstGeom>
          <a:noFill/>
        </p:spPr>
        <p:txBody>
          <a:bodyPr wrap="square" rtlCol="0">
            <a:spAutoFit/>
          </a:bodyPr>
          <a:lstStyle/>
          <a:p>
            <a:pPr algn="ctr"/>
            <a:r>
              <a:rPr lang="en-ZA" sz="2400" b="1" dirty="0"/>
              <a:t>Bank overdraft</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1"/>
            <a:ext cx="8568952" cy="576064"/>
          </a:xfrm>
        </p:spPr>
        <p:txBody>
          <a:bodyPr>
            <a:normAutofit fontScale="90000"/>
          </a:bodyPr>
          <a:lstStyle/>
          <a:p>
            <a:r>
              <a:rPr lang="en-ZA" dirty="0"/>
              <a:t>CONCEPTS – BASELINE ASSESSMENT</a:t>
            </a:r>
            <a:endParaRPr lang="en-ZA" dirty="0"/>
          </a:p>
        </p:txBody>
      </p:sp>
      <p:sp>
        <p:nvSpPr>
          <p:cNvPr id="6" name="Oval 5"/>
          <p:cNvSpPr/>
          <p:nvPr/>
        </p:nvSpPr>
        <p:spPr>
          <a:xfrm>
            <a:off x="850892" y="1474759"/>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4067944" y="141277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248980"/>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102920" y="1562889"/>
            <a:ext cx="2088232" cy="830997"/>
          </a:xfrm>
          <a:prstGeom prst="rect">
            <a:avLst/>
          </a:prstGeom>
          <a:noFill/>
        </p:spPr>
        <p:txBody>
          <a:bodyPr wrap="square" rtlCol="0">
            <a:spAutoFit/>
          </a:bodyPr>
          <a:lstStyle/>
          <a:p>
            <a:pPr algn="ctr"/>
            <a:r>
              <a:rPr lang="en-ZA" sz="2400" b="1" dirty="0"/>
              <a:t>Internet Banking</a:t>
            </a:r>
            <a:endParaRPr lang="en-ZA" sz="2400" b="1" dirty="0"/>
          </a:p>
        </p:txBody>
      </p:sp>
      <p:sp>
        <p:nvSpPr>
          <p:cNvPr id="13" name="TextBox 12"/>
          <p:cNvSpPr txBox="1"/>
          <p:nvPr/>
        </p:nvSpPr>
        <p:spPr>
          <a:xfrm>
            <a:off x="4162814" y="1520788"/>
            <a:ext cx="4274755" cy="1200329"/>
          </a:xfrm>
          <a:prstGeom prst="rect">
            <a:avLst/>
          </a:prstGeom>
          <a:noFill/>
        </p:spPr>
        <p:txBody>
          <a:bodyPr wrap="square" rtlCol="0">
            <a:spAutoFit/>
          </a:bodyPr>
          <a:lstStyle/>
          <a:p>
            <a:pPr algn="ctr"/>
            <a:r>
              <a:rPr lang="en-ZA" b="1" dirty="0"/>
              <a:t>Using a computer for doing bank transactions over the </a:t>
            </a:r>
            <a:r>
              <a:rPr lang="en-ZA" b="1" dirty="0" smtClean="0"/>
              <a:t>internet</a:t>
            </a:r>
            <a:endParaRPr lang="en-ZA" b="1" dirty="0" smtClean="0"/>
          </a:p>
          <a:p>
            <a:pPr algn="ctr"/>
            <a:r>
              <a:rPr lang="en-ZA" b="1" dirty="0"/>
              <a:t>2</a:t>
            </a:r>
            <a:endParaRPr lang="en-ZA" b="1" dirty="0"/>
          </a:p>
        </p:txBody>
      </p:sp>
      <p:sp>
        <p:nvSpPr>
          <p:cNvPr id="14" name="TextBox 13"/>
          <p:cNvSpPr txBox="1"/>
          <p:nvPr/>
        </p:nvSpPr>
        <p:spPr>
          <a:xfrm>
            <a:off x="1151620" y="3645894"/>
            <a:ext cx="2088232" cy="461665"/>
          </a:xfrm>
          <a:prstGeom prst="rect">
            <a:avLst/>
          </a:prstGeom>
          <a:noFill/>
        </p:spPr>
        <p:txBody>
          <a:bodyPr wrap="square" rtlCol="0">
            <a:spAutoFit/>
          </a:bodyPr>
          <a:lstStyle/>
          <a:p>
            <a:pPr algn="ctr"/>
            <a:r>
              <a:rPr lang="en-ZA" sz="2400" b="1" dirty="0"/>
              <a:t>Receipt</a:t>
            </a:r>
            <a:endParaRPr lang="en-ZA" sz="2400" b="1" dirty="0"/>
          </a:p>
        </p:txBody>
      </p:sp>
      <p:sp>
        <p:nvSpPr>
          <p:cNvPr id="16" name="TextBox 15"/>
          <p:cNvSpPr txBox="1"/>
          <p:nvPr/>
        </p:nvSpPr>
        <p:spPr>
          <a:xfrm>
            <a:off x="4117089" y="3368895"/>
            <a:ext cx="4274755" cy="1200329"/>
          </a:xfrm>
          <a:prstGeom prst="rect">
            <a:avLst/>
          </a:prstGeom>
          <a:noFill/>
        </p:spPr>
        <p:txBody>
          <a:bodyPr wrap="square" rtlCol="0">
            <a:spAutoFit/>
          </a:bodyPr>
          <a:lstStyle/>
          <a:p>
            <a:pPr algn="ctr"/>
            <a:r>
              <a:rPr lang="en-ZA" b="1" dirty="0"/>
              <a:t>A document issued when cash is received for goods or </a:t>
            </a:r>
            <a:r>
              <a:rPr lang="en-ZA" b="1" dirty="0" smtClean="0"/>
              <a:t>services</a:t>
            </a:r>
            <a:endParaRPr lang="en-ZA" b="1" dirty="0" smtClean="0"/>
          </a:p>
          <a:p>
            <a:pPr algn="ctr"/>
            <a:r>
              <a:rPr lang="en-ZA" b="1" dirty="0"/>
              <a:t>4</a:t>
            </a:r>
            <a:endParaRPr lang="en-ZA" b="1" dirty="0"/>
          </a:p>
        </p:txBody>
      </p:sp>
      <p:sp>
        <p:nvSpPr>
          <p:cNvPr id="17" name="TextBox 16"/>
          <p:cNvSpPr txBox="1"/>
          <p:nvPr/>
        </p:nvSpPr>
        <p:spPr>
          <a:xfrm>
            <a:off x="4027333" y="5181689"/>
            <a:ext cx="4274755" cy="1200329"/>
          </a:xfrm>
          <a:prstGeom prst="rect">
            <a:avLst/>
          </a:prstGeom>
          <a:noFill/>
        </p:spPr>
        <p:txBody>
          <a:bodyPr wrap="square" rtlCol="0">
            <a:spAutoFit/>
          </a:bodyPr>
          <a:lstStyle/>
          <a:p>
            <a:pPr algn="ctr"/>
            <a:r>
              <a:rPr lang="en-ZA" b="1" dirty="0"/>
              <a:t>Money that the business borrows for more than 12 </a:t>
            </a:r>
            <a:r>
              <a:rPr lang="en-ZA" b="1" dirty="0" smtClean="0"/>
              <a:t>months</a:t>
            </a:r>
            <a:endParaRPr lang="en-ZA" b="1" dirty="0" smtClean="0"/>
          </a:p>
          <a:p>
            <a:pPr algn="ctr"/>
            <a:r>
              <a:rPr lang="en-ZA" b="1" dirty="0" smtClean="0"/>
              <a:t>20</a:t>
            </a:r>
            <a:endParaRPr lang="en-ZA" b="1" dirty="0"/>
          </a:p>
        </p:txBody>
      </p:sp>
      <p:sp>
        <p:nvSpPr>
          <p:cNvPr id="18" name="TextBox 17"/>
          <p:cNvSpPr txBox="1"/>
          <p:nvPr/>
        </p:nvSpPr>
        <p:spPr>
          <a:xfrm>
            <a:off x="1102920" y="5458687"/>
            <a:ext cx="2088232" cy="461665"/>
          </a:xfrm>
          <a:prstGeom prst="rect">
            <a:avLst/>
          </a:prstGeom>
          <a:noFill/>
        </p:spPr>
        <p:txBody>
          <a:bodyPr wrap="square" rtlCol="0">
            <a:spAutoFit/>
          </a:bodyPr>
          <a:lstStyle/>
          <a:p>
            <a:pPr algn="ctr"/>
            <a:r>
              <a:rPr lang="en-ZA" sz="2400" b="1" dirty="0"/>
              <a:t>Loan</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496944" cy="504910"/>
          </a:xfrm>
        </p:spPr>
        <p:txBody>
          <a:bodyPr>
            <a:normAutofit fontScale="90000"/>
          </a:bodyPr>
          <a:lstStyle/>
          <a:p>
            <a:r>
              <a:rPr lang="en-ZA" dirty="0"/>
              <a:t>CONCEPTS – BASELINE ASSESSMENT</a:t>
            </a:r>
            <a:endParaRPr lang="en-ZA" dirty="0"/>
          </a:p>
        </p:txBody>
      </p:sp>
      <p:sp>
        <p:nvSpPr>
          <p:cNvPr id="6" name="Oval 5"/>
          <p:cNvSpPr/>
          <p:nvPr/>
        </p:nvSpPr>
        <p:spPr>
          <a:xfrm>
            <a:off x="899592" y="1520788"/>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4067944" y="836712"/>
            <a:ext cx="4464496" cy="201622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248980"/>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64176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259632" y="1916832"/>
            <a:ext cx="2088232" cy="461665"/>
          </a:xfrm>
          <a:prstGeom prst="rect">
            <a:avLst/>
          </a:prstGeom>
          <a:noFill/>
        </p:spPr>
        <p:txBody>
          <a:bodyPr wrap="square" rtlCol="0">
            <a:spAutoFit/>
          </a:bodyPr>
          <a:lstStyle/>
          <a:p>
            <a:pPr algn="ctr"/>
            <a:r>
              <a:rPr lang="en-ZA" sz="2400" b="1" dirty="0"/>
              <a:t>Stop order</a:t>
            </a:r>
            <a:endParaRPr lang="en-ZA" sz="2400" b="1" dirty="0"/>
          </a:p>
        </p:txBody>
      </p:sp>
      <p:sp>
        <p:nvSpPr>
          <p:cNvPr id="13" name="TextBox 12"/>
          <p:cNvSpPr txBox="1"/>
          <p:nvPr/>
        </p:nvSpPr>
        <p:spPr>
          <a:xfrm>
            <a:off x="4151338" y="937444"/>
            <a:ext cx="4274755" cy="1815882"/>
          </a:xfrm>
          <a:prstGeom prst="rect">
            <a:avLst/>
          </a:prstGeom>
          <a:noFill/>
        </p:spPr>
        <p:txBody>
          <a:bodyPr wrap="square" rtlCol="0">
            <a:spAutoFit/>
          </a:bodyPr>
          <a:lstStyle/>
          <a:p>
            <a:pPr algn="ctr"/>
            <a:r>
              <a:rPr lang="en-ZA" sz="1400" b="1" dirty="0"/>
              <a:t>An instruction given to your bank to pay funds across to a third party, at a fixed amount on a regular basis. The bank acts on your instructions and the third party is not given authority to debit your account as is the case with a debit order</a:t>
            </a:r>
            <a:r>
              <a:rPr lang="en-ZA" sz="1400" b="1" dirty="0" smtClean="0"/>
              <a:t>.</a:t>
            </a:r>
            <a:endParaRPr lang="en-ZA" sz="1400" b="1" dirty="0" smtClean="0"/>
          </a:p>
          <a:p>
            <a:pPr algn="ctr"/>
            <a:r>
              <a:rPr lang="en-ZA" sz="1400" b="1" dirty="0" smtClean="0"/>
              <a:t>15</a:t>
            </a:r>
            <a:endParaRPr lang="en-ZA" sz="1400" b="1" dirty="0"/>
          </a:p>
        </p:txBody>
      </p:sp>
      <p:sp>
        <p:nvSpPr>
          <p:cNvPr id="14" name="TextBox 13"/>
          <p:cNvSpPr txBox="1"/>
          <p:nvPr/>
        </p:nvSpPr>
        <p:spPr>
          <a:xfrm>
            <a:off x="1151620" y="3645894"/>
            <a:ext cx="2088232" cy="830997"/>
          </a:xfrm>
          <a:prstGeom prst="rect">
            <a:avLst/>
          </a:prstGeom>
          <a:noFill/>
        </p:spPr>
        <p:txBody>
          <a:bodyPr wrap="square" rtlCol="0">
            <a:spAutoFit/>
          </a:bodyPr>
          <a:lstStyle/>
          <a:p>
            <a:pPr algn="ctr"/>
            <a:r>
              <a:rPr lang="en-ZA" sz="2400" b="1" dirty="0"/>
              <a:t>Current account</a:t>
            </a:r>
            <a:endParaRPr lang="en-ZA" sz="2400" b="1" dirty="0"/>
          </a:p>
        </p:txBody>
      </p:sp>
      <p:sp>
        <p:nvSpPr>
          <p:cNvPr id="16" name="TextBox 15"/>
          <p:cNvSpPr txBox="1"/>
          <p:nvPr/>
        </p:nvSpPr>
        <p:spPr>
          <a:xfrm>
            <a:off x="4078351" y="3253172"/>
            <a:ext cx="4274755" cy="1477328"/>
          </a:xfrm>
          <a:prstGeom prst="rect">
            <a:avLst/>
          </a:prstGeom>
          <a:noFill/>
        </p:spPr>
        <p:txBody>
          <a:bodyPr wrap="square" rtlCol="0">
            <a:spAutoFit/>
          </a:bodyPr>
          <a:lstStyle/>
          <a:p>
            <a:pPr algn="ctr"/>
            <a:r>
              <a:rPr lang="en-ZA" b="1" dirty="0"/>
              <a:t>An account opened at the bank by the business and used for the depositing and the payment of monies</a:t>
            </a:r>
            <a:r>
              <a:rPr lang="en-ZA" b="1" dirty="0" smtClean="0"/>
              <a:t>.</a:t>
            </a:r>
            <a:endParaRPr lang="en-ZA" b="1" dirty="0" smtClean="0"/>
          </a:p>
          <a:p>
            <a:pPr algn="ctr"/>
            <a:r>
              <a:rPr lang="en-ZA" b="1" dirty="0"/>
              <a:t>3</a:t>
            </a:r>
            <a:endParaRPr lang="en-ZA" b="1" dirty="0"/>
          </a:p>
        </p:txBody>
      </p:sp>
      <p:sp>
        <p:nvSpPr>
          <p:cNvPr id="17" name="TextBox 16"/>
          <p:cNvSpPr txBox="1"/>
          <p:nvPr/>
        </p:nvSpPr>
        <p:spPr>
          <a:xfrm>
            <a:off x="4027333" y="5030596"/>
            <a:ext cx="4274755" cy="1754326"/>
          </a:xfrm>
          <a:prstGeom prst="rect">
            <a:avLst/>
          </a:prstGeom>
          <a:noFill/>
        </p:spPr>
        <p:txBody>
          <a:bodyPr wrap="square" rtlCol="0">
            <a:spAutoFit/>
          </a:bodyPr>
          <a:lstStyle/>
          <a:p>
            <a:pPr algn="ctr"/>
            <a:r>
              <a:rPr lang="en-ZA" b="1" dirty="0"/>
              <a:t>A cheque that is dated for the future which is kept by the payee and presented to the bank for payment on the due date</a:t>
            </a:r>
            <a:r>
              <a:rPr lang="en-ZA" b="1" dirty="0" smtClean="0"/>
              <a:t>.</a:t>
            </a:r>
            <a:endParaRPr lang="en-ZA" b="1" dirty="0" smtClean="0"/>
          </a:p>
          <a:p>
            <a:pPr algn="ctr"/>
            <a:r>
              <a:rPr lang="en-ZA" b="1" dirty="0" smtClean="0"/>
              <a:t>12</a:t>
            </a:r>
            <a:endParaRPr lang="en-ZA" b="1" dirty="0"/>
          </a:p>
        </p:txBody>
      </p:sp>
      <p:sp>
        <p:nvSpPr>
          <p:cNvPr id="18" name="TextBox 17"/>
          <p:cNvSpPr txBox="1"/>
          <p:nvPr/>
        </p:nvSpPr>
        <p:spPr>
          <a:xfrm>
            <a:off x="1149597" y="5446094"/>
            <a:ext cx="2088232" cy="830997"/>
          </a:xfrm>
          <a:prstGeom prst="rect">
            <a:avLst/>
          </a:prstGeom>
          <a:noFill/>
        </p:spPr>
        <p:txBody>
          <a:bodyPr wrap="square" rtlCol="0">
            <a:spAutoFit/>
          </a:bodyPr>
          <a:lstStyle/>
          <a:p>
            <a:pPr algn="ctr"/>
            <a:r>
              <a:rPr lang="en-ZA" sz="2400" b="1" dirty="0"/>
              <a:t>Post-dated Cheque</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1"/>
            <a:ext cx="8784976" cy="576064"/>
          </a:xfrm>
        </p:spPr>
        <p:txBody>
          <a:bodyPr>
            <a:normAutofit fontScale="90000"/>
          </a:bodyPr>
          <a:lstStyle/>
          <a:p>
            <a:r>
              <a:rPr lang="en-ZA" dirty="0"/>
              <a:t>CONCEPTS – BASELINE ASSESSMENT</a:t>
            </a:r>
            <a:endParaRPr lang="en-ZA" dirty="0"/>
          </a:p>
        </p:txBody>
      </p:sp>
      <p:sp>
        <p:nvSpPr>
          <p:cNvPr id="6" name="Oval 5"/>
          <p:cNvSpPr/>
          <p:nvPr/>
        </p:nvSpPr>
        <p:spPr>
          <a:xfrm>
            <a:off x="899592" y="1520788"/>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4067944" y="141277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solidFill>
            </a:endParaRPr>
          </a:p>
        </p:txBody>
      </p:sp>
      <p:sp>
        <p:nvSpPr>
          <p:cNvPr id="8" name="Oval 7"/>
          <p:cNvSpPr/>
          <p:nvPr/>
        </p:nvSpPr>
        <p:spPr>
          <a:xfrm>
            <a:off x="897569" y="33569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97569" y="515719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056468" y="3248980"/>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022219" y="5027596"/>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259632" y="1916831"/>
            <a:ext cx="2088232" cy="461665"/>
          </a:xfrm>
          <a:prstGeom prst="rect">
            <a:avLst/>
          </a:prstGeom>
          <a:noFill/>
        </p:spPr>
        <p:txBody>
          <a:bodyPr wrap="square" rtlCol="0">
            <a:spAutoFit/>
          </a:bodyPr>
          <a:lstStyle/>
          <a:p>
            <a:pPr algn="ctr"/>
            <a:r>
              <a:rPr lang="en-ZA" sz="2400" b="1" dirty="0"/>
              <a:t>Interest</a:t>
            </a:r>
            <a:endParaRPr lang="en-ZA" sz="2400" b="1" dirty="0"/>
          </a:p>
        </p:txBody>
      </p:sp>
      <p:sp>
        <p:nvSpPr>
          <p:cNvPr id="13" name="TextBox 12"/>
          <p:cNvSpPr txBox="1"/>
          <p:nvPr/>
        </p:nvSpPr>
        <p:spPr>
          <a:xfrm>
            <a:off x="4162814" y="1451128"/>
            <a:ext cx="4274755" cy="1477328"/>
          </a:xfrm>
          <a:prstGeom prst="rect">
            <a:avLst/>
          </a:prstGeom>
          <a:noFill/>
        </p:spPr>
        <p:txBody>
          <a:bodyPr wrap="square" rtlCol="0">
            <a:spAutoFit/>
          </a:bodyPr>
          <a:lstStyle/>
          <a:p>
            <a:pPr algn="ctr"/>
            <a:r>
              <a:rPr lang="en-ZA" b="1" dirty="0"/>
              <a:t>Monies either earned or paid when an investment is made or when a loan is borrowed, respectively</a:t>
            </a:r>
            <a:r>
              <a:rPr lang="en-ZA" b="1" dirty="0" smtClean="0"/>
              <a:t>.</a:t>
            </a:r>
            <a:endParaRPr lang="en-ZA" b="1" dirty="0" smtClean="0"/>
          </a:p>
          <a:p>
            <a:pPr algn="ctr"/>
            <a:r>
              <a:rPr lang="en-ZA" b="1" dirty="0" smtClean="0"/>
              <a:t>16</a:t>
            </a:r>
            <a:endParaRPr lang="en-ZA" b="1" dirty="0"/>
          </a:p>
        </p:txBody>
      </p:sp>
      <p:sp>
        <p:nvSpPr>
          <p:cNvPr id="14" name="TextBox 13"/>
          <p:cNvSpPr txBox="1"/>
          <p:nvPr/>
        </p:nvSpPr>
        <p:spPr>
          <a:xfrm>
            <a:off x="1151620" y="3645894"/>
            <a:ext cx="2088232" cy="461665"/>
          </a:xfrm>
          <a:prstGeom prst="rect">
            <a:avLst/>
          </a:prstGeom>
          <a:noFill/>
        </p:spPr>
        <p:txBody>
          <a:bodyPr wrap="square" rtlCol="0">
            <a:spAutoFit/>
          </a:bodyPr>
          <a:lstStyle/>
          <a:p>
            <a:pPr algn="ctr"/>
            <a:r>
              <a:rPr lang="en-ZA" sz="2400" b="1" dirty="0"/>
              <a:t>Stale cheque</a:t>
            </a:r>
            <a:endParaRPr lang="en-ZA" sz="2400" b="1" dirty="0"/>
          </a:p>
        </p:txBody>
      </p:sp>
      <p:sp>
        <p:nvSpPr>
          <p:cNvPr id="16" name="TextBox 15"/>
          <p:cNvSpPr txBox="1"/>
          <p:nvPr/>
        </p:nvSpPr>
        <p:spPr>
          <a:xfrm>
            <a:off x="4117089" y="3368895"/>
            <a:ext cx="4274755" cy="1200329"/>
          </a:xfrm>
          <a:prstGeom prst="rect">
            <a:avLst/>
          </a:prstGeom>
          <a:noFill/>
        </p:spPr>
        <p:txBody>
          <a:bodyPr wrap="square" rtlCol="0">
            <a:spAutoFit/>
          </a:bodyPr>
          <a:lstStyle/>
          <a:p>
            <a:pPr algn="ctr"/>
            <a:r>
              <a:rPr lang="en-ZA" b="1" dirty="0"/>
              <a:t>A cheque which has not been paid because its date is too old i.e. more than six months </a:t>
            </a:r>
            <a:r>
              <a:rPr lang="en-ZA" b="1" dirty="0" smtClean="0"/>
              <a:t>old</a:t>
            </a:r>
            <a:endParaRPr lang="en-ZA" b="1" dirty="0" smtClean="0"/>
          </a:p>
          <a:p>
            <a:pPr algn="ctr"/>
            <a:r>
              <a:rPr lang="en-ZA" b="1" dirty="0" smtClean="0"/>
              <a:t>22</a:t>
            </a:r>
            <a:endParaRPr lang="en-ZA" b="1" dirty="0"/>
          </a:p>
        </p:txBody>
      </p:sp>
      <p:sp>
        <p:nvSpPr>
          <p:cNvPr id="17" name="TextBox 16"/>
          <p:cNvSpPr txBox="1"/>
          <p:nvPr/>
        </p:nvSpPr>
        <p:spPr>
          <a:xfrm>
            <a:off x="4027333" y="5181689"/>
            <a:ext cx="4274755" cy="1200329"/>
          </a:xfrm>
          <a:prstGeom prst="rect">
            <a:avLst/>
          </a:prstGeom>
          <a:noFill/>
        </p:spPr>
        <p:txBody>
          <a:bodyPr wrap="square" rtlCol="0">
            <a:spAutoFit/>
          </a:bodyPr>
          <a:lstStyle/>
          <a:p>
            <a:pPr algn="ctr"/>
            <a:r>
              <a:rPr lang="en-ZA" b="1" dirty="0"/>
              <a:t>The person who is writes out a cheque to pay another person or business</a:t>
            </a:r>
            <a:r>
              <a:rPr lang="en-ZA" b="1" dirty="0" smtClean="0"/>
              <a:t>.</a:t>
            </a:r>
            <a:endParaRPr lang="en-ZA" b="1" dirty="0" smtClean="0"/>
          </a:p>
          <a:p>
            <a:pPr algn="ctr"/>
            <a:r>
              <a:rPr lang="en-ZA" b="1" dirty="0" smtClean="0"/>
              <a:t>18</a:t>
            </a:r>
            <a:endParaRPr lang="en-ZA" b="1" dirty="0"/>
          </a:p>
        </p:txBody>
      </p:sp>
      <p:sp>
        <p:nvSpPr>
          <p:cNvPr id="18" name="TextBox 17"/>
          <p:cNvSpPr txBox="1"/>
          <p:nvPr/>
        </p:nvSpPr>
        <p:spPr>
          <a:xfrm>
            <a:off x="1151620" y="5446094"/>
            <a:ext cx="2088232" cy="461665"/>
          </a:xfrm>
          <a:prstGeom prst="rect">
            <a:avLst/>
          </a:prstGeom>
          <a:noFill/>
        </p:spPr>
        <p:txBody>
          <a:bodyPr wrap="square" rtlCol="0">
            <a:spAutoFit/>
          </a:bodyPr>
          <a:lstStyle/>
          <a:p>
            <a:pPr algn="ctr"/>
            <a:r>
              <a:rPr lang="en-ZA" sz="2400" b="1" dirty="0"/>
              <a:t>Drawer</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9026"/>
            <a:ext cx="8784976" cy="924475"/>
          </a:xfrm>
        </p:spPr>
        <p:txBody>
          <a:bodyPr>
            <a:normAutofit fontScale="90000"/>
          </a:bodyPr>
          <a:lstStyle/>
          <a:p>
            <a:r>
              <a:rPr lang="en-ZA" dirty="0"/>
              <a:t>CONCEPTS – BASELINE ASSESSMENT</a:t>
            </a:r>
            <a:endParaRPr lang="en-ZA" dirty="0"/>
          </a:p>
        </p:txBody>
      </p:sp>
      <p:sp>
        <p:nvSpPr>
          <p:cNvPr id="6" name="Oval 5"/>
          <p:cNvSpPr/>
          <p:nvPr/>
        </p:nvSpPr>
        <p:spPr>
          <a:xfrm>
            <a:off x="755576" y="1026504"/>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ounded Rectangle 6"/>
          <p:cNvSpPr/>
          <p:nvPr/>
        </p:nvSpPr>
        <p:spPr>
          <a:xfrm>
            <a:off x="3989368" y="873586"/>
            <a:ext cx="4464496" cy="132024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Oval 7"/>
          <p:cNvSpPr/>
          <p:nvPr/>
        </p:nvSpPr>
        <p:spPr>
          <a:xfrm>
            <a:off x="770678" y="2606424"/>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Oval 8"/>
          <p:cNvSpPr/>
          <p:nvPr/>
        </p:nvSpPr>
        <p:spPr>
          <a:xfrm>
            <a:off x="867125" y="4077072"/>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3989368" y="2406024"/>
            <a:ext cx="4464496" cy="144016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3961659" y="4024451"/>
            <a:ext cx="4464496" cy="99975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007604" y="1270501"/>
            <a:ext cx="2088232" cy="830997"/>
          </a:xfrm>
          <a:prstGeom prst="rect">
            <a:avLst/>
          </a:prstGeom>
          <a:noFill/>
        </p:spPr>
        <p:txBody>
          <a:bodyPr wrap="square" rtlCol="0">
            <a:spAutoFit/>
          </a:bodyPr>
          <a:lstStyle/>
          <a:p>
            <a:pPr algn="ctr"/>
            <a:r>
              <a:rPr lang="en-ZA" sz="2400" b="1" dirty="0"/>
              <a:t>Interest on overdraft</a:t>
            </a:r>
            <a:endParaRPr lang="en-ZA" sz="2400" b="1" dirty="0"/>
          </a:p>
        </p:txBody>
      </p:sp>
      <p:sp>
        <p:nvSpPr>
          <p:cNvPr id="13" name="TextBox 12"/>
          <p:cNvSpPr txBox="1"/>
          <p:nvPr/>
        </p:nvSpPr>
        <p:spPr>
          <a:xfrm>
            <a:off x="4111084" y="993501"/>
            <a:ext cx="4274755" cy="1200329"/>
          </a:xfrm>
          <a:prstGeom prst="rect">
            <a:avLst/>
          </a:prstGeom>
          <a:noFill/>
        </p:spPr>
        <p:txBody>
          <a:bodyPr wrap="square" rtlCol="0">
            <a:spAutoFit/>
          </a:bodyPr>
          <a:lstStyle/>
          <a:p>
            <a:pPr algn="ctr"/>
            <a:r>
              <a:rPr lang="en-ZA" b="1" dirty="0"/>
              <a:t>Interest that is paid on an unfavourable/debit balance of a current </a:t>
            </a:r>
            <a:r>
              <a:rPr lang="en-ZA" b="1" dirty="0" smtClean="0"/>
              <a:t>account</a:t>
            </a:r>
            <a:endParaRPr lang="en-ZA" b="1" dirty="0" smtClean="0"/>
          </a:p>
          <a:p>
            <a:pPr algn="ctr"/>
            <a:r>
              <a:rPr lang="en-ZA" b="1" dirty="0"/>
              <a:t>8</a:t>
            </a:r>
            <a:endParaRPr lang="en-ZA" b="1" dirty="0"/>
          </a:p>
        </p:txBody>
      </p:sp>
      <p:sp>
        <p:nvSpPr>
          <p:cNvPr id="14" name="TextBox 13"/>
          <p:cNvSpPr txBox="1"/>
          <p:nvPr/>
        </p:nvSpPr>
        <p:spPr>
          <a:xfrm>
            <a:off x="978229" y="2710605"/>
            <a:ext cx="2088232" cy="830997"/>
          </a:xfrm>
          <a:prstGeom prst="rect">
            <a:avLst/>
          </a:prstGeom>
          <a:noFill/>
        </p:spPr>
        <p:txBody>
          <a:bodyPr wrap="square" rtlCol="0">
            <a:spAutoFit/>
          </a:bodyPr>
          <a:lstStyle/>
          <a:p>
            <a:pPr algn="ctr"/>
            <a:r>
              <a:rPr lang="en-ZA" sz="2400" b="1" dirty="0"/>
              <a:t>Fixed deposit</a:t>
            </a:r>
            <a:endParaRPr lang="en-ZA" sz="2400" b="1" dirty="0"/>
          </a:p>
        </p:txBody>
      </p:sp>
      <p:sp>
        <p:nvSpPr>
          <p:cNvPr id="16" name="TextBox 15"/>
          <p:cNvSpPr txBox="1"/>
          <p:nvPr/>
        </p:nvSpPr>
        <p:spPr>
          <a:xfrm>
            <a:off x="4056529" y="2424290"/>
            <a:ext cx="4274755" cy="1477328"/>
          </a:xfrm>
          <a:prstGeom prst="rect">
            <a:avLst/>
          </a:prstGeom>
          <a:noFill/>
        </p:spPr>
        <p:txBody>
          <a:bodyPr wrap="square" rtlCol="0">
            <a:spAutoFit/>
          </a:bodyPr>
          <a:lstStyle/>
          <a:p>
            <a:pPr algn="ctr"/>
            <a:r>
              <a:rPr lang="en-ZA" b="1" dirty="0"/>
              <a:t>Surplus funds are invested at a bank or other financial institution for a specific term e.g. 1 year</a:t>
            </a:r>
            <a:r>
              <a:rPr lang="en-ZA" b="1" dirty="0" smtClean="0"/>
              <a:t>.</a:t>
            </a:r>
            <a:endParaRPr lang="en-ZA" b="1" dirty="0" smtClean="0"/>
          </a:p>
          <a:p>
            <a:pPr algn="ctr"/>
            <a:r>
              <a:rPr lang="en-ZA" b="1" dirty="0" smtClean="0"/>
              <a:t>21</a:t>
            </a:r>
            <a:endParaRPr lang="en-ZA" b="1" dirty="0"/>
          </a:p>
        </p:txBody>
      </p:sp>
      <p:sp>
        <p:nvSpPr>
          <p:cNvPr id="17" name="TextBox 16"/>
          <p:cNvSpPr txBox="1"/>
          <p:nvPr/>
        </p:nvSpPr>
        <p:spPr>
          <a:xfrm>
            <a:off x="4027333" y="4100879"/>
            <a:ext cx="4274755" cy="923330"/>
          </a:xfrm>
          <a:prstGeom prst="rect">
            <a:avLst/>
          </a:prstGeom>
          <a:noFill/>
        </p:spPr>
        <p:txBody>
          <a:bodyPr wrap="square" rtlCol="0">
            <a:spAutoFit/>
          </a:bodyPr>
          <a:lstStyle/>
          <a:p>
            <a:pPr algn="ctr"/>
            <a:r>
              <a:rPr lang="en-ZA" b="1" dirty="0"/>
              <a:t>The person or business to which a cheque is made out</a:t>
            </a:r>
            <a:r>
              <a:rPr lang="en-ZA" b="1" dirty="0" smtClean="0"/>
              <a:t>.</a:t>
            </a:r>
            <a:endParaRPr lang="en-ZA" b="1" dirty="0" smtClean="0"/>
          </a:p>
          <a:p>
            <a:pPr algn="ctr"/>
            <a:r>
              <a:rPr lang="en-ZA" b="1" dirty="0" smtClean="0"/>
              <a:t>14</a:t>
            </a:r>
            <a:endParaRPr lang="en-ZA" b="1" dirty="0"/>
          </a:p>
        </p:txBody>
      </p:sp>
      <p:sp>
        <p:nvSpPr>
          <p:cNvPr id="18" name="TextBox 17"/>
          <p:cNvSpPr txBox="1"/>
          <p:nvPr/>
        </p:nvSpPr>
        <p:spPr>
          <a:xfrm>
            <a:off x="1048749" y="4365974"/>
            <a:ext cx="2088232" cy="461665"/>
          </a:xfrm>
          <a:prstGeom prst="rect">
            <a:avLst/>
          </a:prstGeom>
          <a:noFill/>
        </p:spPr>
        <p:txBody>
          <a:bodyPr wrap="square" rtlCol="0">
            <a:spAutoFit/>
          </a:bodyPr>
          <a:lstStyle/>
          <a:p>
            <a:pPr algn="ctr"/>
            <a:r>
              <a:rPr lang="en-ZA" sz="2400" b="1" dirty="0"/>
              <a:t>Payee</a:t>
            </a:r>
            <a:endParaRPr lang="en-ZA" sz="2400" b="1" dirty="0"/>
          </a:p>
        </p:txBody>
      </p:sp>
      <p:sp>
        <p:nvSpPr>
          <p:cNvPr id="19" name="Oval 18"/>
          <p:cNvSpPr/>
          <p:nvPr/>
        </p:nvSpPr>
        <p:spPr>
          <a:xfrm>
            <a:off x="867125" y="5420816"/>
            <a:ext cx="2592288" cy="12241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TextBox 19"/>
          <p:cNvSpPr txBox="1"/>
          <p:nvPr/>
        </p:nvSpPr>
        <p:spPr>
          <a:xfrm>
            <a:off x="1117603" y="5617385"/>
            <a:ext cx="2088232" cy="830997"/>
          </a:xfrm>
          <a:prstGeom prst="rect">
            <a:avLst/>
          </a:prstGeom>
          <a:noFill/>
        </p:spPr>
        <p:txBody>
          <a:bodyPr wrap="square" rtlCol="0">
            <a:spAutoFit/>
          </a:bodyPr>
          <a:lstStyle/>
          <a:p>
            <a:pPr algn="ctr"/>
            <a:r>
              <a:rPr lang="en-ZA" sz="2400" b="1" dirty="0"/>
              <a:t>Bank Charges</a:t>
            </a:r>
            <a:endParaRPr lang="en-ZA" sz="2400" b="1" dirty="0"/>
          </a:p>
        </p:txBody>
      </p:sp>
      <p:sp>
        <p:nvSpPr>
          <p:cNvPr id="21" name="Rounded Rectangle 20"/>
          <p:cNvSpPr/>
          <p:nvPr/>
        </p:nvSpPr>
        <p:spPr>
          <a:xfrm>
            <a:off x="3961659" y="5234019"/>
            <a:ext cx="4464496" cy="153943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2" name="TextBox 21"/>
          <p:cNvSpPr txBox="1"/>
          <p:nvPr/>
        </p:nvSpPr>
        <p:spPr>
          <a:xfrm>
            <a:off x="4031199" y="5296125"/>
            <a:ext cx="4274755" cy="1477328"/>
          </a:xfrm>
          <a:prstGeom prst="rect">
            <a:avLst/>
          </a:prstGeom>
          <a:noFill/>
        </p:spPr>
        <p:txBody>
          <a:bodyPr wrap="square" rtlCol="0">
            <a:spAutoFit/>
          </a:bodyPr>
          <a:lstStyle/>
          <a:p>
            <a:pPr algn="ctr"/>
            <a:r>
              <a:rPr lang="en-ZA" b="1" dirty="0"/>
              <a:t>The bank charges the current account holder for items such as service fees, cash handling fees, credit card sales levy etc</a:t>
            </a:r>
            <a:r>
              <a:rPr lang="en-ZA" b="1" dirty="0" smtClean="0"/>
              <a:t>.</a:t>
            </a:r>
            <a:endParaRPr lang="en-ZA" b="1" dirty="0" smtClean="0"/>
          </a:p>
          <a:p>
            <a:pPr algn="ctr"/>
            <a:r>
              <a:rPr lang="en-ZA" b="1" dirty="0" smtClean="0"/>
              <a:t>17</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ppt_x"/>
                                          </p:val>
                                        </p:tav>
                                        <p:tav tm="100000">
                                          <p:val>
                                            <p:strVal val="#ppt_x"/>
                                          </p:val>
                                        </p:tav>
                                      </p:tavLst>
                                    </p:anim>
                                    <p:anim calcmode="lin" valueType="num">
                                      <p:cBhvr additive="base">
                                        <p:cTn id="8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additive="base">
                                        <p:cTn id="91" dur="500" fill="hold"/>
                                        <p:tgtEl>
                                          <p:spTgt spid="20"/>
                                        </p:tgtEl>
                                        <p:attrNameLst>
                                          <p:attrName>ppt_x</p:attrName>
                                        </p:attrNameLst>
                                      </p:cBhvr>
                                      <p:tavLst>
                                        <p:tav tm="0">
                                          <p:val>
                                            <p:strVal val="#ppt_x"/>
                                          </p:val>
                                        </p:tav>
                                        <p:tav tm="100000">
                                          <p:val>
                                            <p:strVal val="#ppt_x"/>
                                          </p:val>
                                        </p:tav>
                                      </p:tavLst>
                                    </p:anim>
                                    <p:anim calcmode="lin" valueType="num">
                                      <p:cBhvr additive="base">
                                        <p:cTn id="9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additive="base">
                                        <p:cTn id="97" dur="500" fill="hold"/>
                                        <p:tgtEl>
                                          <p:spTgt spid="21"/>
                                        </p:tgtEl>
                                        <p:attrNameLst>
                                          <p:attrName>ppt_x</p:attrName>
                                        </p:attrNameLst>
                                      </p:cBhvr>
                                      <p:tavLst>
                                        <p:tav tm="0">
                                          <p:val>
                                            <p:strVal val="#ppt_x"/>
                                          </p:val>
                                        </p:tav>
                                        <p:tav tm="100000">
                                          <p:val>
                                            <p:strVal val="#ppt_x"/>
                                          </p:val>
                                        </p:tav>
                                      </p:tavLst>
                                    </p:anim>
                                    <p:anim calcmode="lin" valueType="num">
                                      <p:cBhvr additive="base">
                                        <p:cTn id="9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fill="hold"/>
                                        <p:tgtEl>
                                          <p:spTgt spid="22"/>
                                        </p:tgtEl>
                                        <p:attrNameLst>
                                          <p:attrName>ppt_x</p:attrName>
                                        </p:attrNameLst>
                                      </p:cBhvr>
                                      <p:tavLst>
                                        <p:tav tm="0">
                                          <p:val>
                                            <p:strVal val="#ppt_x"/>
                                          </p:val>
                                        </p:tav>
                                        <p:tav tm="100000">
                                          <p:val>
                                            <p:strVal val="#ppt_x"/>
                                          </p:val>
                                        </p:tav>
                                      </p:tavLst>
                                    </p:anim>
                                    <p:anim calcmode="lin" valueType="num">
                                      <p:cBhvr additive="base">
                                        <p:cTn id="10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6" grpId="0"/>
      <p:bldP spid="17" grpId="0"/>
      <p:bldP spid="18" grpId="0"/>
      <p:bldP spid="19" grpId="0" animBg="1"/>
      <p:bldP spid="20" grpId="0"/>
      <p:bldP spid="21"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normAutofit fontScale="90000"/>
          </a:bodyPr>
          <a:lstStyle/>
          <a:p>
            <a:r>
              <a:rPr lang="en-ZA" sz="2800" b="1" dirty="0"/>
              <a:t>THE BANK ACCOUNT IS A MIRROR IMAGE OF THE BANK STATEMENT</a:t>
            </a:r>
            <a:endParaRPr lang="en-ZA" sz="2800" dirty="0"/>
          </a:p>
        </p:txBody>
      </p:sp>
      <p:graphicFrame>
        <p:nvGraphicFramePr>
          <p:cNvPr id="4" name="Content Placeholder 3"/>
          <p:cNvGraphicFramePr>
            <a:graphicFrameLocks noGrp="1"/>
          </p:cNvGraphicFramePr>
          <p:nvPr>
            <p:ph idx="1"/>
          </p:nvPr>
        </p:nvGraphicFramePr>
        <p:xfrm>
          <a:off x="179512" y="1196753"/>
          <a:ext cx="8856984" cy="5472606"/>
        </p:xfrm>
        <a:graphic>
          <a:graphicData uri="http://schemas.openxmlformats.org/drawingml/2006/table">
            <a:tbl>
              <a:tblPr firstRow="1" firstCol="1" lastRow="1" lastCol="1" bandRow="1" bandCol="1">
                <a:tableStyleId>{22838BEF-8BB2-4498-84A7-C5851F593DF1}</a:tableStyleId>
              </a:tblPr>
              <a:tblGrid>
                <a:gridCol w="4428492"/>
                <a:gridCol w="4428492"/>
              </a:tblGrid>
              <a:tr h="420970">
                <a:tc>
                  <a:txBody>
                    <a:bodyPr/>
                    <a:lstStyle/>
                    <a:p>
                      <a:pPr>
                        <a:spcAft>
                          <a:spcPts val="0"/>
                        </a:spcAft>
                      </a:pPr>
                      <a:r>
                        <a:rPr lang="en-ZA" sz="1800" dirty="0">
                          <a:effectLst/>
                        </a:rPr>
                        <a:t>THE BUSINESS – BANK ACCOUNT</a:t>
                      </a:r>
                      <a:endParaRPr lang="en-ZA" sz="1800" dirty="0">
                        <a:effectLst/>
                        <a:latin typeface="Arial" panose="020B0604020202020204"/>
                        <a:ea typeface="Calibri" panose="020F0502020204030204"/>
                      </a:endParaRPr>
                    </a:p>
                  </a:txBody>
                  <a:tcPr marL="68580" marR="68580" marT="0" marB="0"/>
                </a:tc>
                <a:tc>
                  <a:txBody>
                    <a:bodyPr/>
                    <a:lstStyle/>
                    <a:p>
                      <a:pPr>
                        <a:spcAft>
                          <a:spcPts val="0"/>
                        </a:spcAft>
                      </a:pPr>
                      <a:r>
                        <a:rPr lang="en-ZA" sz="1800" dirty="0">
                          <a:effectLst/>
                        </a:rPr>
                        <a:t>THE BANK – CURRENT ACCOUNT</a:t>
                      </a:r>
                      <a:endParaRPr lang="en-ZA" sz="1800" dirty="0">
                        <a:effectLst/>
                        <a:latin typeface="Arial" panose="020B0604020202020204"/>
                        <a:ea typeface="Calibri" panose="020F0502020204030204"/>
                      </a:endParaRPr>
                    </a:p>
                  </a:txBody>
                  <a:tcPr marL="68580" marR="68580" marT="0" marB="0"/>
                </a:tc>
              </a:tr>
              <a:tr h="1262909">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r>
              <a:tr h="1262909">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r>
              <a:tr h="1262909">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r>
              <a:tr h="1262909">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c>
                  <a:txBody>
                    <a:bodyPr/>
                    <a:lstStyle/>
                    <a:p>
                      <a:pPr>
                        <a:spcAft>
                          <a:spcPts val="0"/>
                        </a:spcAft>
                      </a:pPr>
                      <a:endParaRPr lang="en-ZA" sz="1800" dirty="0">
                        <a:effectLst/>
                        <a:latin typeface="Arial" panose="020B0604020202020204"/>
                        <a:ea typeface="Calibri" panose="020F0502020204030204"/>
                      </a:endParaRPr>
                    </a:p>
                  </a:txBody>
                  <a:tcPr marL="68580" marR="68580" marT="0" marB="0"/>
                </a:tc>
              </a:tr>
            </a:tbl>
          </a:graphicData>
        </a:graphic>
      </p:graphicFrame>
      <p:sp>
        <p:nvSpPr>
          <p:cNvPr id="3" name="TextBox 2"/>
          <p:cNvSpPr txBox="1"/>
          <p:nvPr/>
        </p:nvSpPr>
        <p:spPr>
          <a:xfrm>
            <a:off x="251520" y="1628800"/>
            <a:ext cx="4248472" cy="1200329"/>
          </a:xfrm>
          <a:prstGeom prst="rect">
            <a:avLst/>
          </a:prstGeom>
          <a:noFill/>
        </p:spPr>
        <p:txBody>
          <a:bodyPr wrap="square" rtlCol="0">
            <a:spAutoFit/>
          </a:bodyPr>
          <a:lstStyle/>
          <a:p>
            <a:r>
              <a:rPr lang="en-ZA" b="1" dirty="0"/>
              <a:t>The business has money (favourable balance) in the bank The Bank Account will have a debit balance (+A) </a:t>
            </a:r>
            <a:endParaRPr lang="en-ZA" b="1" dirty="0">
              <a:ea typeface="Calibri" panose="020F0502020204030204"/>
            </a:endParaRPr>
          </a:p>
        </p:txBody>
      </p:sp>
      <p:sp>
        <p:nvSpPr>
          <p:cNvPr id="5" name="TextBox 4"/>
          <p:cNvSpPr txBox="1"/>
          <p:nvPr/>
        </p:nvSpPr>
        <p:spPr>
          <a:xfrm>
            <a:off x="4644008" y="1628800"/>
            <a:ext cx="4392488" cy="923330"/>
          </a:xfrm>
          <a:prstGeom prst="rect">
            <a:avLst/>
          </a:prstGeom>
          <a:noFill/>
        </p:spPr>
        <p:txBody>
          <a:bodyPr wrap="square" rtlCol="0">
            <a:spAutoFit/>
          </a:bodyPr>
          <a:lstStyle/>
          <a:p>
            <a:pPr>
              <a:spcAft>
                <a:spcPts val="0"/>
              </a:spcAft>
            </a:pPr>
            <a:r>
              <a:rPr lang="en-ZA" b="1" dirty="0"/>
              <a:t>The Bank owes the business money – Credit Balance </a:t>
            </a:r>
            <a:endParaRPr lang="en-ZA" b="1" dirty="0"/>
          </a:p>
          <a:p>
            <a:pPr>
              <a:spcAft>
                <a:spcPts val="0"/>
              </a:spcAft>
            </a:pPr>
            <a:r>
              <a:rPr lang="en-ZA" b="1" dirty="0"/>
              <a:t>Liability in the banks </a:t>
            </a:r>
            <a:r>
              <a:rPr lang="en-ZA" b="1" dirty="0" smtClean="0"/>
              <a:t>records</a:t>
            </a:r>
            <a:endParaRPr lang="en-ZA" b="1" dirty="0">
              <a:ea typeface="Calibri" panose="020F0502020204030204"/>
            </a:endParaRPr>
          </a:p>
        </p:txBody>
      </p:sp>
      <p:sp>
        <p:nvSpPr>
          <p:cNvPr id="6" name="TextBox 5"/>
          <p:cNvSpPr txBox="1"/>
          <p:nvPr/>
        </p:nvSpPr>
        <p:spPr>
          <a:xfrm>
            <a:off x="251520" y="2952239"/>
            <a:ext cx="4392488" cy="1200329"/>
          </a:xfrm>
          <a:prstGeom prst="rect">
            <a:avLst/>
          </a:prstGeom>
          <a:noFill/>
        </p:spPr>
        <p:txBody>
          <a:bodyPr wrap="square" rtlCol="0">
            <a:spAutoFit/>
          </a:bodyPr>
          <a:lstStyle/>
          <a:p>
            <a:r>
              <a:rPr lang="en-ZA" b="1" dirty="0"/>
              <a:t>The business owes the Bank monies (Unfavourable/Overdraft).  The Bank Account will have a credit balance (+L</a:t>
            </a:r>
            <a:r>
              <a:rPr lang="en-ZA" b="1" dirty="0" smtClean="0"/>
              <a:t>)</a:t>
            </a:r>
            <a:endParaRPr lang="en-ZA" b="1" dirty="0">
              <a:ea typeface="Calibri" panose="020F0502020204030204"/>
            </a:endParaRPr>
          </a:p>
        </p:txBody>
      </p:sp>
      <p:sp>
        <p:nvSpPr>
          <p:cNvPr id="7" name="TextBox 6"/>
          <p:cNvSpPr txBox="1"/>
          <p:nvPr/>
        </p:nvSpPr>
        <p:spPr>
          <a:xfrm>
            <a:off x="4644008" y="2952239"/>
            <a:ext cx="4320480" cy="923330"/>
          </a:xfrm>
          <a:prstGeom prst="rect">
            <a:avLst/>
          </a:prstGeom>
          <a:noFill/>
        </p:spPr>
        <p:txBody>
          <a:bodyPr wrap="square" rtlCol="0">
            <a:spAutoFit/>
          </a:bodyPr>
          <a:lstStyle/>
          <a:p>
            <a:r>
              <a:rPr lang="en-ZA" b="1" dirty="0"/>
              <a:t>The business becomes a debtor to the Bank – Debit balance.  An Asset in the bank records</a:t>
            </a:r>
            <a:r>
              <a:rPr lang="en-ZA" b="1" dirty="0" smtClean="0"/>
              <a:t>.</a:t>
            </a:r>
            <a:endParaRPr lang="en-ZA" b="1" dirty="0">
              <a:ea typeface="Calibri" panose="020F0502020204030204"/>
            </a:endParaRPr>
          </a:p>
        </p:txBody>
      </p:sp>
      <p:sp>
        <p:nvSpPr>
          <p:cNvPr id="8" name="TextBox 7"/>
          <p:cNvSpPr txBox="1"/>
          <p:nvPr/>
        </p:nvSpPr>
        <p:spPr>
          <a:xfrm>
            <a:off x="251520" y="4221088"/>
            <a:ext cx="4248472" cy="923330"/>
          </a:xfrm>
          <a:prstGeom prst="rect">
            <a:avLst/>
          </a:prstGeom>
          <a:noFill/>
        </p:spPr>
        <p:txBody>
          <a:bodyPr wrap="square" rtlCol="0">
            <a:spAutoFit/>
          </a:bodyPr>
          <a:lstStyle/>
          <a:p>
            <a:r>
              <a:rPr lang="en-ZA" b="1" dirty="0"/>
              <a:t>Deposits made into the bank current account.  Entry in CRJ and a debit entry in the Bank Account (+A</a:t>
            </a:r>
            <a:r>
              <a:rPr lang="en-ZA" b="1" dirty="0" smtClean="0"/>
              <a:t>)</a:t>
            </a:r>
            <a:endParaRPr lang="en-ZA" b="1" dirty="0">
              <a:ea typeface="Calibri" panose="020F0502020204030204"/>
            </a:endParaRPr>
          </a:p>
        </p:txBody>
      </p:sp>
      <p:sp>
        <p:nvSpPr>
          <p:cNvPr id="9" name="TextBox 8"/>
          <p:cNvSpPr txBox="1"/>
          <p:nvPr/>
        </p:nvSpPr>
        <p:spPr>
          <a:xfrm>
            <a:off x="4644008" y="4221088"/>
            <a:ext cx="4320480" cy="646331"/>
          </a:xfrm>
          <a:prstGeom prst="rect">
            <a:avLst/>
          </a:prstGeom>
          <a:noFill/>
        </p:spPr>
        <p:txBody>
          <a:bodyPr wrap="square" rtlCol="0">
            <a:spAutoFit/>
          </a:bodyPr>
          <a:lstStyle/>
          <a:p>
            <a:r>
              <a:rPr lang="en-ZA" b="1" dirty="0"/>
              <a:t>The bank will credit the current account</a:t>
            </a:r>
            <a:r>
              <a:rPr lang="en-ZA" b="1" dirty="0" smtClean="0"/>
              <a:t>.</a:t>
            </a:r>
            <a:endParaRPr lang="en-ZA" b="1" dirty="0">
              <a:ea typeface="Calibri" panose="020F0502020204030204"/>
            </a:endParaRPr>
          </a:p>
        </p:txBody>
      </p:sp>
      <p:sp>
        <p:nvSpPr>
          <p:cNvPr id="10" name="TextBox 9"/>
          <p:cNvSpPr txBox="1"/>
          <p:nvPr/>
        </p:nvSpPr>
        <p:spPr>
          <a:xfrm>
            <a:off x="251520" y="5517232"/>
            <a:ext cx="4248472" cy="1200329"/>
          </a:xfrm>
          <a:prstGeom prst="rect">
            <a:avLst/>
          </a:prstGeom>
          <a:noFill/>
        </p:spPr>
        <p:txBody>
          <a:bodyPr wrap="square" rtlCol="0">
            <a:spAutoFit/>
          </a:bodyPr>
          <a:lstStyle/>
          <a:p>
            <a:r>
              <a:rPr lang="en-ZA" b="1" dirty="0"/>
              <a:t>Cheques presented for payment to the bank.  Entry are made in the CPJ and a credit entry in the Bank Account (+L</a:t>
            </a:r>
            <a:r>
              <a:rPr lang="en-ZA" b="1" dirty="0" smtClean="0"/>
              <a:t>)</a:t>
            </a:r>
            <a:endParaRPr lang="en-ZA" b="1" dirty="0">
              <a:ea typeface="Calibri" panose="020F0502020204030204"/>
            </a:endParaRPr>
          </a:p>
        </p:txBody>
      </p:sp>
      <p:sp>
        <p:nvSpPr>
          <p:cNvPr id="11" name="TextBox 10"/>
          <p:cNvSpPr txBox="1"/>
          <p:nvPr/>
        </p:nvSpPr>
        <p:spPr>
          <a:xfrm>
            <a:off x="4644008" y="5517232"/>
            <a:ext cx="4320480" cy="646331"/>
          </a:xfrm>
          <a:prstGeom prst="rect">
            <a:avLst/>
          </a:prstGeom>
          <a:noFill/>
        </p:spPr>
        <p:txBody>
          <a:bodyPr wrap="square" rtlCol="0">
            <a:spAutoFit/>
          </a:bodyPr>
          <a:lstStyle/>
          <a:p>
            <a:r>
              <a:rPr lang="en-ZA" b="1" dirty="0"/>
              <a:t>The bank will debit the current account</a:t>
            </a:r>
            <a:r>
              <a:rPr lang="en-ZA" b="1" dirty="0" smtClean="0"/>
              <a:t>.</a:t>
            </a:r>
            <a:endParaRPr lang="en-ZA" b="1" dirty="0">
              <a:ea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ppt_x"/>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424936" cy="720081"/>
          </a:xfrm>
        </p:spPr>
        <p:txBody>
          <a:bodyPr>
            <a:normAutofit fontScale="90000"/>
          </a:bodyPr>
          <a:lstStyle/>
          <a:p>
            <a:r>
              <a:rPr lang="en-US" sz="2400" b="1" dirty="0"/>
              <a:t>Why is it important for a business to prepare a monthly bank reconciliation statement?</a:t>
            </a:r>
            <a:endParaRPr lang="en-ZA" sz="2400" dirty="0"/>
          </a:p>
        </p:txBody>
      </p:sp>
      <p:sp>
        <p:nvSpPr>
          <p:cNvPr id="3" name="Content Placeholder 2"/>
          <p:cNvSpPr>
            <a:spLocks noGrp="1"/>
          </p:cNvSpPr>
          <p:nvPr>
            <p:ph idx="1"/>
          </p:nvPr>
        </p:nvSpPr>
        <p:spPr>
          <a:xfrm>
            <a:off x="323528" y="908720"/>
            <a:ext cx="8136904" cy="5832648"/>
          </a:xfrm>
        </p:spPr>
        <p:txBody>
          <a:bodyPr anchor="t">
            <a:noAutofit/>
          </a:bodyPr>
          <a:lstStyle/>
          <a:p>
            <a:pPr marL="342900" lvl="0" indent="-342900">
              <a:buFont typeface="Wingdings" panose="05000000000000000000" pitchFamily="2" charset="2"/>
              <a:buChar char="q"/>
            </a:pPr>
            <a:r>
              <a:rPr lang="en-GB" sz="2200" dirty="0" smtClean="0"/>
              <a:t>For </a:t>
            </a:r>
            <a:r>
              <a:rPr lang="en-GB" sz="2200" dirty="0"/>
              <a:t>internal control purposes – minimise fraud or error because records are checked to an external source</a:t>
            </a:r>
            <a:endParaRPr lang="en-ZA" sz="2200" dirty="0"/>
          </a:p>
          <a:p>
            <a:pPr marL="342900" lvl="0" indent="-342900">
              <a:buFont typeface="Wingdings" panose="05000000000000000000" pitchFamily="2" charset="2"/>
              <a:buChar char="q"/>
            </a:pPr>
            <a:r>
              <a:rPr lang="en-US" sz="2200" dirty="0"/>
              <a:t>To compare the books of the business with that of the bank in order to detect errors and/or dishonesty at an early stage.  </a:t>
            </a:r>
            <a:endParaRPr lang="en-ZA" sz="2200" dirty="0"/>
          </a:p>
          <a:p>
            <a:pPr marL="342900" lvl="0" indent="-342900">
              <a:buFont typeface="Wingdings" panose="05000000000000000000" pitchFamily="2" charset="2"/>
              <a:buChar char="q"/>
            </a:pPr>
            <a:r>
              <a:rPr lang="en-US" sz="2200" dirty="0"/>
              <a:t>To reconcile the bank statement balance with the bank account balance. To identify the correct bank balance/update records. </a:t>
            </a:r>
            <a:endParaRPr lang="en-ZA" sz="2200" dirty="0"/>
          </a:p>
          <a:p>
            <a:pPr marL="342900" lvl="0" indent="-342900">
              <a:buFont typeface="Wingdings" panose="05000000000000000000" pitchFamily="2" charset="2"/>
              <a:buChar char="q"/>
            </a:pPr>
            <a:r>
              <a:rPr lang="en-US" sz="2200" dirty="0"/>
              <a:t>The books of the business and that of the bank should agree and the bank balance should be the same in both books</a:t>
            </a:r>
            <a:endParaRPr lang="en-ZA" sz="2200" dirty="0"/>
          </a:p>
          <a:p>
            <a:pPr marL="342900" lvl="0" indent="-342900">
              <a:buFont typeface="Wingdings" panose="05000000000000000000" pitchFamily="2" charset="2"/>
              <a:buChar char="q"/>
            </a:pPr>
            <a:r>
              <a:rPr lang="en-US" sz="2200" dirty="0"/>
              <a:t>Improves internal control by identifying outstanding cheques and deposits.  Deposits made and cheques issued not only affect the business but also the bank concerned</a:t>
            </a:r>
            <a:endParaRPr lang="en-ZA" sz="2200" dirty="0"/>
          </a:p>
          <a:p>
            <a:endParaRPr lang="en-ZA"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424936" cy="720081"/>
          </a:xfrm>
        </p:spPr>
        <p:txBody>
          <a:bodyPr>
            <a:normAutofit fontScale="90000"/>
          </a:bodyPr>
          <a:lstStyle/>
          <a:p>
            <a:r>
              <a:rPr lang="en-US" sz="2400" b="1" dirty="0"/>
              <a:t>Why is it important for a business to prepare a monthly bank reconciliation statement?</a:t>
            </a:r>
            <a:endParaRPr lang="en-ZA" sz="2400" dirty="0"/>
          </a:p>
        </p:txBody>
      </p:sp>
      <p:sp>
        <p:nvSpPr>
          <p:cNvPr id="3" name="Content Placeholder 2"/>
          <p:cNvSpPr>
            <a:spLocks noGrp="1"/>
          </p:cNvSpPr>
          <p:nvPr>
            <p:ph idx="1"/>
          </p:nvPr>
        </p:nvSpPr>
        <p:spPr>
          <a:xfrm>
            <a:off x="323528" y="836712"/>
            <a:ext cx="8136904" cy="5760640"/>
          </a:xfrm>
        </p:spPr>
        <p:txBody>
          <a:bodyPr anchor="t">
            <a:noAutofit/>
          </a:bodyPr>
          <a:lstStyle/>
          <a:p>
            <a:pPr marL="342900" lvl="0" indent="-342900">
              <a:buFont typeface="Wingdings" panose="05000000000000000000" pitchFamily="2" charset="2"/>
              <a:buChar char="q"/>
            </a:pPr>
            <a:r>
              <a:rPr lang="en-US" sz="2400" dirty="0"/>
              <a:t>The business keeps a record of all cash transactions</a:t>
            </a:r>
            <a:endParaRPr lang="en-ZA" sz="2400" dirty="0"/>
          </a:p>
          <a:p>
            <a:pPr marL="342900" lvl="0" indent="-342900">
              <a:buFont typeface="Wingdings" panose="05000000000000000000" pitchFamily="2" charset="2"/>
              <a:buChar char="q"/>
            </a:pPr>
            <a:r>
              <a:rPr lang="en-US" sz="2400" dirty="0"/>
              <a:t>The bank also keeps a record of its transactions with the business</a:t>
            </a:r>
            <a:endParaRPr lang="en-ZA" sz="2400" dirty="0"/>
          </a:p>
          <a:p>
            <a:pPr marL="342900" lvl="0" indent="-342900">
              <a:buFont typeface="Wingdings" panose="05000000000000000000" pitchFamily="2" charset="2"/>
              <a:buChar char="q"/>
            </a:pPr>
            <a:r>
              <a:rPr lang="en-US" sz="2400" dirty="0"/>
              <a:t>The books of the business and that of the bank should agree and the bank balance should be the same in both books.</a:t>
            </a:r>
            <a:endParaRPr lang="en-ZA" sz="2400" dirty="0"/>
          </a:p>
          <a:p>
            <a:pPr marL="342900" lvl="0" indent="-342900">
              <a:buFont typeface="Wingdings" panose="05000000000000000000" pitchFamily="2" charset="2"/>
              <a:buChar char="q"/>
            </a:pPr>
            <a:r>
              <a:rPr lang="en-US" sz="2400" dirty="0"/>
              <a:t>Comparisons between the books of the business and that of the bank must be made on a monthly basis by preparing a bank reconciliation statement </a:t>
            </a:r>
            <a:endParaRPr lang="en-ZA" sz="2400" dirty="0"/>
          </a:p>
          <a:p>
            <a:pPr marL="342900" lvl="0" indent="-342900">
              <a:buFont typeface="Wingdings" panose="05000000000000000000" pitchFamily="2" charset="2"/>
              <a:buChar char="q"/>
            </a:pPr>
            <a:r>
              <a:rPr lang="en-US" sz="2400" dirty="0"/>
              <a:t>Errors and dishonesty can be detected on a monthly basis.</a:t>
            </a:r>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1"/>
            <a:ext cx="8712968" cy="648072"/>
          </a:xfrm>
        </p:spPr>
        <p:txBody>
          <a:bodyPr>
            <a:normAutofit/>
          </a:bodyPr>
          <a:lstStyle/>
          <a:p>
            <a:r>
              <a:rPr lang="en-US" sz="2800" b="1" dirty="0"/>
              <a:t>PROCEDURES FOR THE CONTROL OF CASH</a:t>
            </a:r>
            <a:endParaRPr lang="en-ZA" sz="2800" dirty="0"/>
          </a:p>
        </p:txBody>
      </p:sp>
      <p:sp>
        <p:nvSpPr>
          <p:cNvPr id="3" name="Content Placeholder 2"/>
          <p:cNvSpPr>
            <a:spLocks noGrp="1"/>
          </p:cNvSpPr>
          <p:nvPr>
            <p:ph idx="1"/>
          </p:nvPr>
        </p:nvSpPr>
        <p:spPr>
          <a:xfrm>
            <a:off x="251520" y="980728"/>
            <a:ext cx="8424936" cy="5256584"/>
          </a:xfrm>
        </p:spPr>
        <p:txBody>
          <a:bodyPr anchor="t">
            <a:normAutofit lnSpcReduction="10000"/>
          </a:bodyPr>
          <a:lstStyle/>
          <a:p>
            <a:pPr lvl="0"/>
            <a:r>
              <a:rPr lang="en-US" sz="2400" dirty="0"/>
              <a:t>Separate duties</a:t>
            </a:r>
            <a:endParaRPr lang="en-ZA" sz="2400" dirty="0"/>
          </a:p>
          <a:p>
            <a:pPr lvl="1"/>
            <a:r>
              <a:rPr lang="en-US" sz="2400" dirty="0"/>
              <a:t>The same people should not handle the cash and keep the records for the cash.</a:t>
            </a:r>
            <a:endParaRPr lang="en-ZA" sz="2400" dirty="0"/>
          </a:p>
          <a:p>
            <a:pPr lvl="0"/>
            <a:endParaRPr lang="en-US" sz="2400" dirty="0" smtClean="0"/>
          </a:p>
          <a:p>
            <a:pPr lvl="0"/>
            <a:r>
              <a:rPr lang="en-US" sz="2400" dirty="0" smtClean="0"/>
              <a:t>Deposit </a:t>
            </a:r>
            <a:r>
              <a:rPr lang="en-US" sz="2400" dirty="0"/>
              <a:t>funds daily</a:t>
            </a:r>
            <a:endParaRPr lang="en-ZA" sz="2400" dirty="0"/>
          </a:p>
          <a:p>
            <a:pPr lvl="1"/>
            <a:r>
              <a:rPr lang="en-US" sz="2400" dirty="0"/>
              <a:t>Total cash receipts for the day should be deposited by the end of that day.  This minimizes cash on-hand and prevents / discourages theft.</a:t>
            </a:r>
            <a:endParaRPr lang="en-ZA" sz="2400" dirty="0"/>
          </a:p>
          <a:p>
            <a:pPr lvl="0"/>
            <a:endParaRPr lang="en-US" sz="2400" dirty="0" smtClean="0"/>
          </a:p>
          <a:p>
            <a:pPr lvl="0"/>
            <a:r>
              <a:rPr lang="en-US" sz="2400" dirty="0" smtClean="0"/>
              <a:t>Deposit </a:t>
            </a:r>
            <a:r>
              <a:rPr lang="en-US" sz="2400" dirty="0"/>
              <a:t>funds intact</a:t>
            </a:r>
            <a:endParaRPr lang="en-ZA" sz="2400" dirty="0"/>
          </a:p>
          <a:p>
            <a:pPr lvl="1"/>
            <a:r>
              <a:rPr lang="en-US" sz="2400" dirty="0"/>
              <a:t>Cash received during the day should not be available for making payments or for borrowing by employees.</a:t>
            </a:r>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12968" cy="924475"/>
          </a:xfrm>
        </p:spPr>
        <p:txBody>
          <a:bodyPr>
            <a:normAutofit/>
          </a:bodyPr>
          <a:lstStyle/>
          <a:p>
            <a:r>
              <a:rPr lang="en-US" sz="2800" b="1" dirty="0"/>
              <a:t>PROCEDURES FOR THE CONTROL OF CASH</a:t>
            </a:r>
            <a:endParaRPr lang="en-ZA" sz="2800" dirty="0"/>
          </a:p>
        </p:txBody>
      </p:sp>
      <p:sp>
        <p:nvSpPr>
          <p:cNvPr id="3" name="Content Placeholder 2"/>
          <p:cNvSpPr>
            <a:spLocks noGrp="1"/>
          </p:cNvSpPr>
          <p:nvPr>
            <p:ph idx="1"/>
          </p:nvPr>
        </p:nvSpPr>
        <p:spPr>
          <a:xfrm>
            <a:off x="251520" y="1268760"/>
            <a:ext cx="8424936" cy="4968552"/>
          </a:xfrm>
        </p:spPr>
        <p:txBody>
          <a:bodyPr anchor="t">
            <a:normAutofit/>
          </a:bodyPr>
          <a:lstStyle/>
          <a:p>
            <a:pPr lvl="0"/>
            <a:r>
              <a:rPr lang="en-US" sz="2400" dirty="0"/>
              <a:t>Make all payments by cheque or electronic transfer of funds</a:t>
            </a:r>
            <a:endParaRPr lang="en-ZA" sz="2400" dirty="0"/>
          </a:p>
          <a:p>
            <a:pPr lvl="1"/>
            <a:r>
              <a:rPr lang="en-US" sz="2400" dirty="0"/>
              <a:t>Except for petty cash expenditures and cash refunds, payments are made by cheque or electronic transfer of funds.  This allows the use of bank records to collaborate company records.</a:t>
            </a:r>
            <a:endParaRPr lang="en-ZA" sz="2400" dirty="0"/>
          </a:p>
          <a:p>
            <a:pPr lvl="0"/>
            <a:endParaRPr lang="en-US" sz="2400" dirty="0" smtClean="0"/>
          </a:p>
          <a:p>
            <a:pPr lvl="0"/>
            <a:r>
              <a:rPr lang="en-US" sz="2400" dirty="0" smtClean="0"/>
              <a:t>Endorse </a:t>
            </a:r>
            <a:r>
              <a:rPr lang="en-US" sz="2400" dirty="0"/>
              <a:t>cheques </a:t>
            </a:r>
            <a:r>
              <a:rPr lang="en-US" sz="2400" i="1" dirty="0"/>
              <a:t>“for deposit only”</a:t>
            </a:r>
            <a:endParaRPr lang="en-ZA" sz="2400" dirty="0"/>
          </a:p>
          <a:p>
            <a:pPr lvl="1"/>
            <a:r>
              <a:rPr lang="en-US" sz="2400" dirty="0"/>
              <a:t>Ensures each cheque can only be credited to the business’s bank account.</a:t>
            </a:r>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12968" cy="924475"/>
          </a:xfrm>
        </p:spPr>
        <p:txBody>
          <a:bodyPr>
            <a:normAutofit/>
          </a:bodyPr>
          <a:lstStyle/>
          <a:p>
            <a:r>
              <a:rPr lang="en-US" sz="2800" b="1" dirty="0"/>
              <a:t>PROCEDURES FOR THE CONTROL OF CASH</a:t>
            </a:r>
            <a:endParaRPr lang="en-ZA" sz="2800" dirty="0"/>
          </a:p>
        </p:txBody>
      </p:sp>
      <p:sp>
        <p:nvSpPr>
          <p:cNvPr id="3" name="Content Placeholder 2"/>
          <p:cNvSpPr>
            <a:spLocks noGrp="1"/>
          </p:cNvSpPr>
          <p:nvPr>
            <p:ph idx="1"/>
          </p:nvPr>
        </p:nvSpPr>
        <p:spPr>
          <a:xfrm>
            <a:off x="251520" y="1196752"/>
            <a:ext cx="8424936" cy="5040560"/>
          </a:xfrm>
        </p:spPr>
        <p:txBody>
          <a:bodyPr anchor="t">
            <a:normAutofit/>
          </a:bodyPr>
          <a:lstStyle/>
          <a:p>
            <a:pPr lvl="0"/>
            <a:r>
              <a:rPr lang="en-US" sz="2400" dirty="0"/>
              <a:t>Prepare deposit slips in duplicate</a:t>
            </a:r>
            <a:endParaRPr lang="en-ZA" sz="2400" dirty="0"/>
          </a:p>
          <a:p>
            <a:pPr lvl="1"/>
            <a:r>
              <a:rPr lang="en-US" sz="2400" dirty="0"/>
              <a:t>The deposit slip shows the details of the deposit  …  great for dealing with any questions.  </a:t>
            </a:r>
            <a:endParaRPr lang="en-US" sz="2400" dirty="0" smtClean="0"/>
          </a:p>
          <a:p>
            <a:pPr lvl="1"/>
            <a:r>
              <a:rPr lang="en-US" sz="2400" dirty="0" smtClean="0"/>
              <a:t>The </a:t>
            </a:r>
            <a:r>
              <a:rPr lang="en-US" sz="2400" dirty="0"/>
              <a:t>teller should stamp the duplicate as evidence the deposit was made.</a:t>
            </a:r>
            <a:endParaRPr lang="en-ZA" sz="2400" dirty="0"/>
          </a:p>
          <a:p>
            <a:pPr lvl="0"/>
            <a:endParaRPr lang="en-US" sz="2400" dirty="0" smtClean="0"/>
          </a:p>
          <a:p>
            <a:pPr lvl="0"/>
            <a:r>
              <a:rPr lang="en-US" sz="2400" dirty="0" smtClean="0"/>
              <a:t>Reconcile </a:t>
            </a:r>
            <a:r>
              <a:rPr lang="en-US" sz="2400" dirty="0"/>
              <a:t>bank accounts monthly</a:t>
            </a:r>
            <a:endParaRPr lang="en-ZA" sz="2400" dirty="0"/>
          </a:p>
          <a:p>
            <a:pPr lvl="1"/>
            <a:r>
              <a:rPr lang="en-US" sz="2400" dirty="0"/>
              <a:t>The process of comparing the company’s records with the bank’s records.  </a:t>
            </a:r>
            <a:endParaRPr lang="en-US" sz="2400" dirty="0" smtClean="0"/>
          </a:p>
          <a:p>
            <a:pPr lvl="1"/>
            <a:r>
              <a:rPr lang="en-US" sz="2400" dirty="0" smtClean="0"/>
              <a:t>Ensures </a:t>
            </a:r>
            <a:r>
              <a:rPr lang="en-US" sz="2400" dirty="0"/>
              <a:t>all differences are accounted for.  </a:t>
            </a:r>
            <a:endParaRPr lang="en-US" sz="2400" dirty="0" smtClean="0"/>
          </a:p>
          <a:p>
            <a:pPr lvl="1"/>
            <a:r>
              <a:rPr lang="en-US" sz="2400" dirty="0" smtClean="0"/>
              <a:t>The </a:t>
            </a:r>
            <a:r>
              <a:rPr lang="en-US" sz="2400" dirty="0"/>
              <a:t>bank records act as independent verification.</a:t>
            </a:r>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7125113" cy="924475"/>
          </a:xfrm>
        </p:spPr>
        <p:txBody>
          <a:bodyPr/>
          <a:lstStyle/>
          <a:p>
            <a:r>
              <a:rPr lang="en-ZA" dirty="0" smtClean="0"/>
              <a:t>ETHICS</a:t>
            </a:r>
            <a:endParaRPr lang="en-ZA" dirty="0"/>
          </a:p>
        </p:txBody>
      </p:sp>
      <p:sp>
        <p:nvSpPr>
          <p:cNvPr id="3" name="Content Placeholder 2"/>
          <p:cNvSpPr>
            <a:spLocks noGrp="1"/>
          </p:cNvSpPr>
          <p:nvPr>
            <p:ph idx="1"/>
          </p:nvPr>
        </p:nvSpPr>
        <p:spPr>
          <a:xfrm>
            <a:off x="395536" y="1052736"/>
            <a:ext cx="8136904" cy="5616624"/>
          </a:xfrm>
        </p:spPr>
        <p:txBody>
          <a:bodyPr anchor="t">
            <a:normAutofit/>
          </a:bodyPr>
          <a:lstStyle/>
          <a:p>
            <a:pPr marL="342900" lvl="0" indent="-342900">
              <a:buFont typeface="Wingdings" panose="05000000000000000000" pitchFamily="2" charset="2"/>
              <a:buChar char="q"/>
            </a:pPr>
            <a:r>
              <a:rPr lang="en-US" sz="2400" dirty="0"/>
              <a:t>Ethics plays an important role in deterring fraud and abuse in businesses.  </a:t>
            </a:r>
            <a:endParaRPr lang="en-ZA" sz="2400" dirty="0"/>
          </a:p>
          <a:p>
            <a:pPr marL="342900" lvl="0" indent="-342900">
              <a:buFont typeface="Wingdings" panose="05000000000000000000" pitchFamily="2" charset="2"/>
              <a:buChar char="q"/>
            </a:pPr>
            <a:r>
              <a:rPr lang="en-US" sz="2400" dirty="0"/>
              <a:t>Therefore the goal of an effective compliance program is to create an ethical corporate culture</a:t>
            </a:r>
            <a:r>
              <a:rPr lang="en-US" sz="2400" dirty="0" smtClean="0"/>
              <a:t>.</a:t>
            </a:r>
            <a:endParaRPr lang="en-US" sz="2400" dirty="0" smtClean="0"/>
          </a:p>
          <a:p>
            <a:pPr lvl="1"/>
            <a:r>
              <a:rPr lang="en-US" sz="2400" dirty="0"/>
              <a:t>Start by creating a work environment that defines and reinforces anti-theft behavior.</a:t>
            </a:r>
            <a:endParaRPr lang="en-ZA" sz="2400" dirty="0"/>
          </a:p>
          <a:p>
            <a:pPr lvl="1"/>
            <a:r>
              <a:rPr lang="en-US" sz="2400" dirty="0"/>
              <a:t>Establish clear, written policies for all procedures and </a:t>
            </a:r>
            <a:r>
              <a:rPr lang="en-US" sz="2400" dirty="0" smtClean="0"/>
              <a:t>processes</a:t>
            </a:r>
            <a:endParaRPr lang="en-US" sz="2400" dirty="0" smtClean="0"/>
          </a:p>
          <a:p>
            <a:pPr lvl="1"/>
            <a:r>
              <a:rPr lang="en-US" sz="2400" dirty="0"/>
              <a:t>Make a background check and pre-hire assessment a routine part of the hiring process for all employees. </a:t>
            </a:r>
            <a:endParaRPr lang="en-US" sz="2400" dirty="0" smtClean="0"/>
          </a:p>
          <a:p>
            <a:pPr lvl="1"/>
            <a:r>
              <a:rPr lang="en-US" sz="2400" dirty="0" smtClean="0"/>
              <a:t>Check </a:t>
            </a:r>
            <a:r>
              <a:rPr lang="en-US" sz="2400" dirty="0"/>
              <a:t>vendors’ dealings with other companies before approving them. </a:t>
            </a:r>
            <a:endParaRPr lang="en-US" sz="2400" dirty="0" smtClean="0"/>
          </a:p>
          <a:p>
            <a:pPr lvl="1"/>
            <a:r>
              <a:rPr lang="en-US" sz="2400" dirty="0" smtClean="0"/>
              <a:t>Require </a:t>
            </a:r>
            <a:r>
              <a:rPr lang="en-US" sz="2400" dirty="0"/>
              <a:t>references and check them</a:t>
            </a:r>
            <a:endParaRPr lang="en-ZA" sz="2400" dirty="0"/>
          </a:p>
          <a:p>
            <a:pPr lvl="1"/>
            <a:endParaRPr lang="en-ZA" sz="2400" dirty="0"/>
          </a:p>
          <a:p>
            <a:pPr lvl="0"/>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125113" cy="924475"/>
          </a:xfrm>
        </p:spPr>
        <p:txBody>
          <a:bodyPr/>
          <a:lstStyle/>
          <a:p>
            <a:r>
              <a:rPr lang="en-ZA" dirty="0" smtClean="0"/>
              <a:t>ETHICS</a:t>
            </a:r>
            <a:endParaRPr lang="en-ZA" dirty="0"/>
          </a:p>
        </p:txBody>
      </p:sp>
      <p:sp>
        <p:nvSpPr>
          <p:cNvPr id="3" name="Content Placeholder 2"/>
          <p:cNvSpPr>
            <a:spLocks noGrp="1"/>
          </p:cNvSpPr>
          <p:nvPr>
            <p:ph idx="1"/>
          </p:nvPr>
        </p:nvSpPr>
        <p:spPr>
          <a:xfrm>
            <a:off x="323528" y="1124744"/>
            <a:ext cx="8136904" cy="5184576"/>
          </a:xfrm>
        </p:spPr>
        <p:txBody>
          <a:bodyPr anchor="t">
            <a:noAutofit/>
          </a:bodyPr>
          <a:lstStyle/>
          <a:p>
            <a:pPr lvl="1"/>
            <a:r>
              <a:rPr lang="en-US" sz="2400" dirty="0"/>
              <a:t>Segregate duties such as making deposits and reconciling statements, approving and paying invoices, authorizing and signing checks, keeping payroll records and writing payroll checks, and receiving payments and posting them to accounts receivable. </a:t>
            </a:r>
            <a:endParaRPr lang="en-US" sz="2400" dirty="0" smtClean="0"/>
          </a:p>
          <a:p>
            <a:pPr lvl="1"/>
            <a:r>
              <a:rPr lang="en-US" sz="2400" dirty="0" smtClean="0"/>
              <a:t>Monitor </a:t>
            </a:r>
            <a:r>
              <a:rPr lang="en-US" sz="2400" dirty="0"/>
              <a:t>controls and their effectiveness</a:t>
            </a:r>
            <a:endParaRPr lang="en-ZA" sz="2400" dirty="0"/>
          </a:p>
          <a:p>
            <a:pPr lvl="1"/>
            <a:r>
              <a:rPr lang="en-US" sz="2400" dirty="0"/>
              <a:t>The single most effective way to prevent theft is to make clear that it will not go undetected</a:t>
            </a:r>
            <a:r>
              <a:rPr lang="en-US" sz="2400" dirty="0" smtClean="0"/>
              <a:t>.</a:t>
            </a:r>
            <a:endParaRPr lang="en-US" sz="2400" dirty="0" smtClean="0"/>
          </a:p>
          <a:p>
            <a:pPr lvl="1"/>
            <a:r>
              <a:rPr lang="en-US" sz="2400" dirty="0" smtClean="0"/>
              <a:t>Cross-train </a:t>
            </a:r>
            <a:r>
              <a:rPr lang="en-US" sz="2400" dirty="0"/>
              <a:t>employees to cover vacations and illness, and make all the internal controls visible.</a:t>
            </a:r>
            <a:endParaRPr lang="en-ZA" sz="2400" dirty="0"/>
          </a:p>
          <a:p>
            <a:endParaRPr lang="en-Z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568952" cy="1080121"/>
          </a:xfrm>
        </p:spPr>
        <p:txBody>
          <a:bodyPr>
            <a:normAutofit fontScale="90000"/>
          </a:bodyPr>
          <a:lstStyle/>
          <a:p>
            <a:r>
              <a:rPr lang="en-ZA" sz="2800" b="1" dirty="0"/>
              <a:t>PROCEDURE IN RECONCILING THE BANK STATEMENT AND THE CASH JOURNAL</a:t>
            </a:r>
            <a:br>
              <a:rPr lang="en-ZA" sz="2800" dirty="0"/>
            </a:br>
            <a:endParaRPr lang="en-ZA" sz="2800" dirty="0"/>
          </a:p>
        </p:txBody>
      </p:sp>
      <p:sp>
        <p:nvSpPr>
          <p:cNvPr id="6" name="Down Arrow Callout 5"/>
          <p:cNvSpPr/>
          <p:nvPr/>
        </p:nvSpPr>
        <p:spPr>
          <a:xfrm>
            <a:off x="1979712" y="980727"/>
            <a:ext cx="4824536" cy="836593"/>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solidFill>
            </a:endParaRPr>
          </a:p>
        </p:txBody>
      </p:sp>
      <p:sp>
        <p:nvSpPr>
          <p:cNvPr id="7" name="TextBox 6"/>
          <p:cNvSpPr txBox="1"/>
          <p:nvPr/>
        </p:nvSpPr>
        <p:spPr>
          <a:xfrm>
            <a:off x="1949980" y="955546"/>
            <a:ext cx="4854268" cy="646331"/>
          </a:xfrm>
          <a:prstGeom prst="rect">
            <a:avLst/>
          </a:prstGeom>
          <a:noFill/>
        </p:spPr>
        <p:txBody>
          <a:bodyPr wrap="square" rtlCol="0">
            <a:spAutoFit/>
          </a:bodyPr>
          <a:lstStyle/>
          <a:p>
            <a:pPr algn="ctr"/>
            <a:r>
              <a:rPr lang="en-ZA" b="1" dirty="0"/>
              <a:t>Bring down the totals of the CRJ and CPJ</a:t>
            </a:r>
            <a:endParaRPr lang="en-ZA" b="1" dirty="0"/>
          </a:p>
          <a:p>
            <a:endParaRPr lang="en-ZA" b="1" dirty="0"/>
          </a:p>
        </p:txBody>
      </p:sp>
      <p:sp>
        <p:nvSpPr>
          <p:cNvPr id="8" name="Down Arrow Callout 7"/>
          <p:cNvSpPr/>
          <p:nvPr/>
        </p:nvSpPr>
        <p:spPr>
          <a:xfrm>
            <a:off x="1939751" y="1854368"/>
            <a:ext cx="4864496" cy="977947"/>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Down Arrow Callout 8"/>
          <p:cNvSpPr/>
          <p:nvPr/>
        </p:nvSpPr>
        <p:spPr>
          <a:xfrm>
            <a:off x="1959075" y="2856818"/>
            <a:ext cx="4845171" cy="1292261"/>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Down Arrow Callout 9"/>
          <p:cNvSpPr/>
          <p:nvPr/>
        </p:nvSpPr>
        <p:spPr>
          <a:xfrm>
            <a:off x="1959074" y="4042565"/>
            <a:ext cx="4845171" cy="910648"/>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Down Arrow Callout 10"/>
          <p:cNvSpPr/>
          <p:nvPr/>
        </p:nvSpPr>
        <p:spPr>
          <a:xfrm>
            <a:off x="1979711" y="4965401"/>
            <a:ext cx="4824533" cy="830739"/>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939750" y="1855856"/>
            <a:ext cx="4864497" cy="646331"/>
          </a:xfrm>
          <a:prstGeom prst="rect">
            <a:avLst/>
          </a:prstGeom>
          <a:noFill/>
        </p:spPr>
        <p:txBody>
          <a:bodyPr wrap="square" rtlCol="0">
            <a:spAutoFit/>
          </a:bodyPr>
          <a:lstStyle/>
          <a:p>
            <a:pPr algn="ctr"/>
            <a:r>
              <a:rPr lang="en-ZA" b="1" dirty="0"/>
              <a:t>Bring down the total of the Bank account in </a:t>
            </a:r>
            <a:r>
              <a:rPr lang="en-ZA" b="1" dirty="0" smtClean="0"/>
              <a:t>the General </a:t>
            </a:r>
            <a:r>
              <a:rPr lang="en-ZA" b="1" dirty="0"/>
              <a:t>Ledger.</a:t>
            </a:r>
            <a:endParaRPr lang="en-ZA" b="1" dirty="0"/>
          </a:p>
        </p:txBody>
      </p:sp>
      <p:sp>
        <p:nvSpPr>
          <p:cNvPr id="13" name="TextBox 12"/>
          <p:cNvSpPr txBox="1"/>
          <p:nvPr/>
        </p:nvSpPr>
        <p:spPr>
          <a:xfrm>
            <a:off x="1979711" y="2823193"/>
            <a:ext cx="4809727" cy="1200329"/>
          </a:xfrm>
          <a:prstGeom prst="rect">
            <a:avLst/>
          </a:prstGeom>
          <a:noFill/>
        </p:spPr>
        <p:txBody>
          <a:bodyPr wrap="square" rtlCol="0">
            <a:spAutoFit/>
          </a:bodyPr>
          <a:lstStyle/>
          <a:p>
            <a:pPr algn="ctr"/>
            <a:r>
              <a:rPr lang="en-ZA" b="1" dirty="0"/>
              <a:t>Bring down the balance from the bank statement in the Bank Reconciliation Statement</a:t>
            </a:r>
            <a:r>
              <a:rPr lang="en-ZA" b="1" dirty="0">
                <a:hlinkClick r:id="rId1" action="ppaction://hlinkfile"/>
              </a:rPr>
              <a:t>.</a:t>
            </a:r>
            <a:endParaRPr lang="en-ZA" b="1" dirty="0"/>
          </a:p>
          <a:p>
            <a:pPr algn="ctr"/>
            <a:endParaRPr lang="en-ZA" b="1" dirty="0"/>
          </a:p>
        </p:txBody>
      </p:sp>
      <p:sp>
        <p:nvSpPr>
          <p:cNvPr id="14" name="TextBox 13"/>
          <p:cNvSpPr txBox="1"/>
          <p:nvPr/>
        </p:nvSpPr>
        <p:spPr>
          <a:xfrm>
            <a:off x="1939751" y="4044956"/>
            <a:ext cx="4608512" cy="923330"/>
          </a:xfrm>
          <a:prstGeom prst="rect">
            <a:avLst/>
          </a:prstGeom>
          <a:noFill/>
        </p:spPr>
        <p:txBody>
          <a:bodyPr wrap="square" rtlCol="0">
            <a:spAutoFit/>
          </a:bodyPr>
          <a:lstStyle/>
          <a:p>
            <a:pPr algn="ctr"/>
            <a:r>
              <a:rPr lang="en-ZA" b="1" dirty="0" smtClean="0"/>
              <a:t>Compare Journals with the Bank Statement</a:t>
            </a:r>
            <a:endParaRPr lang="en-ZA" b="1" dirty="0"/>
          </a:p>
          <a:p>
            <a:endParaRPr lang="en-ZA" b="1" dirty="0"/>
          </a:p>
        </p:txBody>
      </p:sp>
      <p:sp>
        <p:nvSpPr>
          <p:cNvPr id="15" name="TextBox 14"/>
          <p:cNvSpPr txBox="1"/>
          <p:nvPr/>
        </p:nvSpPr>
        <p:spPr>
          <a:xfrm>
            <a:off x="1993388" y="4937692"/>
            <a:ext cx="4608512" cy="923330"/>
          </a:xfrm>
          <a:prstGeom prst="rect">
            <a:avLst/>
          </a:prstGeom>
          <a:noFill/>
        </p:spPr>
        <p:txBody>
          <a:bodyPr wrap="square" rtlCol="0">
            <a:spAutoFit/>
          </a:bodyPr>
          <a:lstStyle/>
          <a:p>
            <a:pPr algn="ctr"/>
            <a:r>
              <a:rPr lang="en-ZA" b="1" dirty="0" smtClean="0"/>
              <a:t>Tick off entries that correspond &amp; circle those that do not</a:t>
            </a:r>
            <a:endParaRPr lang="en-ZA" b="1" dirty="0"/>
          </a:p>
          <a:p>
            <a:endParaRPr lang="en-ZA" b="1" dirty="0"/>
          </a:p>
        </p:txBody>
      </p:sp>
      <p:sp>
        <p:nvSpPr>
          <p:cNvPr id="16" name="Rectangle 15"/>
          <p:cNvSpPr/>
          <p:nvPr/>
        </p:nvSpPr>
        <p:spPr>
          <a:xfrm>
            <a:off x="1" y="1027553"/>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8" name="TextBox 17"/>
          <p:cNvSpPr txBox="1"/>
          <p:nvPr/>
        </p:nvSpPr>
        <p:spPr>
          <a:xfrm>
            <a:off x="61362" y="1071026"/>
            <a:ext cx="1774335" cy="1200329"/>
          </a:xfrm>
          <a:prstGeom prst="rect">
            <a:avLst/>
          </a:prstGeom>
          <a:noFill/>
        </p:spPr>
        <p:txBody>
          <a:bodyPr wrap="square" rtlCol="0">
            <a:spAutoFit/>
          </a:bodyPr>
          <a:lstStyle/>
          <a:p>
            <a:r>
              <a:rPr lang="en-ZA" dirty="0"/>
              <a:t>previous month’s Bank Reconciliation Statement</a:t>
            </a:r>
            <a:endParaRPr lang="en-ZA" dirty="0"/>
          </a:p>
        </p:txBody>
      </p:sp>
      <p:sp>
        <p:nvSpPr>
          <p:cNvPr id="19" name="Rectangle 18"/>
          <p:cNvSpPr/>
          <p:nvPr/>
        </p:nvSpPr>
        <p:spPr>
          <a:xfrm>
            <a:off x="30681" y="2515958"/>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Rectangle 19"/>
          <p:cNvSpPr/>
          <p:nvPr/>
        </p:nvSpPr>
        <p:spPr>
          <a:xfrm>
            <a:off x="1" y="3900411"/>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1" name="Rectangle 20"/>
          <p:cNvSpPr/>
          <p:nvPr/>
        </p:nvSpPr>
        <p:spPr>
          <a:xfrm>
            <a:off x="0" y="5372080"/>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2" name="Rectangle 21"/>
          <p:cNvSpPr/>
          <p:nvPr/>
        </p:nvSpPr>
        <p:spPr>
          <a:xfrm>
            <a:off x="6948264" y="867317"/>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3" name="Rectangle 22"/>
          <p:cNvSpPr/>
          <p:nvPr/>
        </p:nvSpPr>
        <p:spPr>
          <a:xfrm>
            <a:off x="6948264" y="2210414"/>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Rectangle 23"/>
          <p:cNvSpPr/>
          <p:nvPr/>
        </p:nvSpPr>
        <p:spPr>
          <a:xfrm>
            <a:off x="6948264" y="3694338"/>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Rectangle 24"/>
          <p:cNvSpPr/>
          <p:nvPr/>
        </p:nvSpPr>
        <p:spPr>
          <a:xfrm>
            <a:off x="6955338" y="5174239"/>
            <a:ext cx="1835696" cy="1243802"/>
          </a:xfrm>
          <a:prstGeom prst="rect">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TextBox 25"/>
          <p:cNvSpPr txBox="1"/>
          <p:nvPr/>
        </p:nvSpPr>
        <p:spPr>
          <a:xfrm>
            <a:off x="27648" y="2547044"/>
            <a:ext cx="1838729" cy="1200329"/>
          </a:xfrm>
          <a:prstGeom prst="rect">
            <a:avLst/>
          </a:prstGeom>
          <a:solidFill>
            <a:srgbClr val="99FF33"/>
          </a:solidFill>
        </p:spPr>
        <p:txBody>
          <a:bodyPr wrap="square" rtlCol="0">
            <a:spAutoFit/>
          </a:bodyPr>
          <a:lstStyle/>
          <a:p>
            <a:r>
              <a:rPr lang="en-ZA" dirty="0"/>
              <a:t>Favourable balance entered on debit side.</a:t>
            </a:r>
            <a:endParaRPr lang="en-ZA" dirty="0"/>
          </a:p>
          <a:p>
            <a:endParaRPr lang="en-ZA" dirty="0"/>
          </a:p>
        </p:txBody>
      </p:sp>
      <p:sp>
        <p:nvSpPr>
          <p:cNvPr id="27" name="TextBox 26"/>
          <p:cNvSpPr txBox="1"/>
          <p:nvPr/>
        </p:nvSpPr>
        <p:spPr>
          <a:xfrm>
            <a:off x="46021" y="3922147"/>
            <a:ext cx="1789675" cy="1200329"/>
          </a:xfrm>
          <a:prstGeom prst="rect">
            <a:avLst/>
          </a:prstGeom>
          <a:solidFill>
            <a:srgbClr val="99FF33"/>
          </a:solidFill>
        </p:spPr>
        <p:txBody>
          <a:bodyPr wrap="square" rtlCol="0">
            <a:spAutoFit/>
          </a:bodyPr>
          <a:lstStyle/>
          <a:p>
            <a:r>
              <a:rPr lang="en-ZA" dirty="0"/>
              <a:t>Unfavourable balance entered on credit side</a:t>
            </a:r>
            <a:endParaRPr lang="en-ZA" dirty="0"/>
          </a:p>
        </p:txBody>
      </p:sp>
      <p:sp>
        <p:nvSpPr>
          <p:cNvPr id="28" name="TextBox 27"/>
          <p:cNvSpPr txBox="1"/>
          <p:nvPr/>
        </p:nvSpPr>
        <p:spPr>
          <a:xfrm>
            <a:off x="6969192" y="910790"/>
            <a:ext cx="1828622" cy="1200329"/>
          </a:xfrm>
          <a:prstGeom prst="rect">
            <a:avLst/>
          </a:prstGeom>
          <a:solidFill>
            <a:srgbClr val="99FF33"/>
          </a:solidFill>
        </p:spPr>
        <p:txBody>
          <a:bodyPr wrap="square" rtlCol="0">
            <a:spAutoFit/>
          </a:bodyPr>
          <a:lstStyle/>
          <a:p>
            <a:r>
              <a:rPr lang="en-ZA" dirty="0"/>
              <a:t>Favourable</a:t>
            </a:r>
            <a:r>
              <a:rPr lang="en-ZA" dirty="0" smtClean="0"/>
              <a:t>/</a:t>
            </a:r>
            <a:endParaRPr lang="en-ZA" dirty="0" smtClean="0"/>
          </a:p>
          <a:p>
            <a:r>
              <a:rPr lang="en-ZA" dirty="0" smtClean="0"/>
              <a:t>credit </a:t>
            </a:r>
            <a:r>
              <a:rPr lang="en-ZA" dirty="0"/>
              <a:t>balance entered in the credit column</a:t>
            </a:r>
            <a:endParaRPr lang="en-ZA" dirty="0"/>
          </a:p>
        </p:txBody>
      </p:sp>
      <p:sp>
        <p:nvSpPr>
          <p:cNvPr id="29" name="TextBox 28"/>
          <p:cNvSpPr txBox="1"/>
          <p:nvPr/>
        </p:nvSpPr>
        <p:spPr>
          <a:xfrm>
            <a:off x="6948264" y="2276872"/>
            <a:ext cx="1814768" cy="1200329"/>
          </a:xfrm>
          <a:prstGeom prst="rect">
            <a:avLst/>
          </a:prstGeom>
          <a:solidFill>
            <a:srgbClr val="99FF33"/>
          </a:solidFill>
        </p:spPr>
        <p:txBody>
          <a:bodyPr wrap="square" rtlCol="0">
            <a:spAutoFit/>
          </a:bodyPr>
          <a:lstStyle/>
          <a:p>
            <a:r>
              <a:rPr lang="en-ZA" dirty="0"/>
              <a:t>Unfavourable/debit balance entered in the debit column</a:t>
            </a:r>
            <a:endParaRPr lang="en-ZA" dirty="0"/>
          </a:p>
        </p:txBody>
      </p:sp>
      <p:sp>
        <p:nvSpPr>
          <p:cNvPr id="31" name="Down Arrow Callout 30"/>
          <p:cNvSpPr/>
          <p:nvPr/>
        </p:nvSpPr>
        <p:spPr>
          <a:xfrm>
            <a:off x="1964903" y="5769103"/>
            <a:ext cx="4824536" cy="836593"/>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0" name="TextBox 29"/>
          <p:cNvSpPr txBox="1"/>
          <p:nvPr/>
        </p:nvSpPr>
        <p:spPr>
          <a:xfrm>
            <a:off x="1979711" y="5725735"/>
            <a:ext cx="4608512" cy="646331"/>
          </a:xfrm>
          <a:prstGeom prst="rect">
            <a:avLst/>
          </a:prstGeom>
          <a:noFill/>
        </p:spPr>
        <p:txBody>
          <a:bodyPr wrap="square" rtlCol="0">
            <a:spAutoFit/>
          </a:bodyPr>
          <a:lstStyle/>
          <a:p>
            <a:pPr algn="ctr"/>
            <a:r>
              <a:rPr lang="en-ZA" b="1" dirty="0" smtClean="0"/>
              <a:t>Make additional entries or correct errors</a:t>
            </a:r>
            <a:endParaRPr lang="en-ZA" b="1" dirty="0"/>
          </a:p>
          <a:p>
            <a:endParaRPr lang="en-ZA" b="1" dirty="0"/>
          </a:p>
        </p:txBody>
      </p:sp>
      <p:sp>
        <p:nvSpPr>
          <p:cNvPr id="32" name="TextBox 31"/>
          <p:cNvSpPr txBox="1"/>
          <p:nvPr/>
        </p:nvSpPr>
        <p:spPr>
          <a:xfrm>
            <a:off x="6924600" y="3680607"/>
            <a:ext cx="1793840" cy="1200329"/>
          </a:xfrm>
          <a:prstGeom prst="rect">
            <a:avLst/>
          </a:prstGeom>
          <a:solidFill>
            <a:srgbClr val="99FF33"/>
          </a:solidFill>
        </p:spPr>
        <p:txBody>
          <a:bodyPr wrap="square" rtlCol="0">
            <a:spAutoFit/>
          </a:bodyPr>
          <a:lstStyle/>
          <a:p>
            <a:r>
              <a:rPr lang="en-ZA" dirty="0" smtClean="0"/>
              <a:t>Cr entries on BS with CRJ &amp; Cr entries previous BS</a:t>
            </a:r>
            <a:endParaRPr lang="en-ZA" dirty="0"/>
          </a:p>
        </p:txBody>
      </p:sp>
      <p:sp>
        <p:nvSpPr>
          <p:cNvPr id="33" name="TextBox 32"/>
          <p:cNvSpPr txBox="1"/>
          <p:nvPr/>
        </p:nvSpPr>
        <p:spPr>
          <a:xfrm>
            <a:off x="6976266" y="5174239"/>
            <a:ext cx="1793840" cy="1200329"/>
          </a:xfrm>
          <a:prstGeom prst="rect">
            <a:avLst/>
          </a:prstGeom>
          <a:solidFill>
            <a:srgbClr val="99FF33"/>
          </a:solidFill>
        </p:spPr>
        <p:txBody>
          <a:bodyPr wrap="square" rtlCol="0">
            <a:spAutoFit/>
          </a:bodyPr>
          <a:lstStyle/>
          <a:p>
            <a:r>
              <a:rPr lang="en-ZA" dirty="0"/>
              <a:t>D</a:t>
            </a:r>
            <a:r>
              <a:rPr lang="en-ZA" dirty="0" smtClean="0"/>
              <a:t>r entries on BS with CPJ &amp; Dr entries previous BS</a:t>
            </a:r>
            <a:endParaRPr lang="en-ZA" dirty="0"/>
          </a:p>
        </p:txBody>
      </p:sp>
      <p:sp>
        <p:nvSpPr>
          <p:cNvPr id="34" name="TextBox 33"/>
          <p:cNvSpPr txBox="1"/>
          <p:nvPr/>
        </p:nvSpPr>
        <p:spPr>
          <a:xfrm>
            <a:off x="61362" y="5393816"/>
            <a:ext cx="1702326" cy="1200329"/>
          </a:xfrm>
          <a:prstGeom prst="rect">
            <a:avLst/>
          </a:prstGeom>
          <a:solidFill>
            <a:srgbClr val="99FF33"/>
          </a:solidFill>
        </p:spPr>
        <p:txBody>
          <a:bodyPr wrap="square" rtlCol="0">
            <a:spAutoFit/>
          </a:bodyPr>
          <a:lstStyle/>
          <a:p>
            <a:r>
              <a:rPr lang="en-ZA" dirty="0" smtClean="0"/>
              <a:t>Total Journals &amp; reconcile with BS</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fill="hold"/>
                                        <p:tgtEl>
                                          <p:spTgt spid="28"/>
                                        </p:tgtEl>
                                        <p:attrNameLst>
                                          <p:attrName>ppt_x</p:attrName>
                                        </p:attrNameLst>
                                      </p:cBhvr>
                                      <p:tavLst>
                                        <p:tav tm="0">
                                          <p:val>
                                            <p:strVal val="#ppt_x"/>
                                          </p:val>
                                        </p:tav>
                                        <p:tav tm="100000">
                                          <p:val>
                                            <p:strVal val="#ppt_x"/>
                                          </p:val>
                                        </p:tav>
                                      </p:tavLst>
                                    </p:anim>
                                    <p:anim calcmode="lin" valueType="num">
                                      <p:cBhvr additive="base">
                                        <p:cTn id="9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ppt_x"/>
                                          </p:val>
                                        </p:tav>
                                        <p:tav tm="100000">
                                          <p:val>
                                            <p:strVal val="#ppt_x"/>
                                          </p:val>
                                        </p:tav>
                                      </p:tavLst>
                                    </p:anim>
                                    <p:anim calcmode="lin" valueType="num">
                                      <p:cBhvr additive="base">
                                        <p:cTn id="9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500" fill="hold"/>
                                        <p:tgtEl>
                                          <p:spTgt spid="29"/>
                                        </p:tgtEl>
                                        <p:attrNameLst>
                                          <p:attrName>ppt_x</p:attrName>
                                        </p:attrNameLst>
                                      </p:cBhvr>
                                      <p:tavLst>
                                        <p:tav tm="0">
                                          <p:val>
                                            <p:strVal val="#ppt_x"/>
                                          </p:val>
                                        </p:tav>
                                        <p:tav tm="100000">
                                          <p:val>
                                            <p:strVal val="#ppt_x"/>
                                          </p:val>
                                        </p:tav>
                                      </p:tavLst>
                                    </p:anim>
                                    <p:anim calcmode="lin" valueType="num">
                                      <p:cBhvr additive="base">
                                        <p:cTn id="10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0"/>
                                        </p:tgtEl>
                                        <p:attrNameLst>
                                          <p:attrName>style.visibility</p:attrName>
                                        </p:attrNameLst>
                                      </p:cBhvr>
                                      <p:to>
                                        <p:strVal val="visible"/>
                                      </p:to>
                                    </p:set>
                                    <p:anim calcmode="lin" valueType="num">
                                      <p:cBhvr additive="base">
                                        <p:cTn id="109" dur="500" fill="hold"/>
                                        <p:tgtEl>
                                          <p:spTgt spid="10"/>
                                        </p:tgtEl>
                                        <p:attrNameLst>
                                          <p:attrName>ppt_x</p:attrName>
                                        </p:attrNameLst>
                                      </p:cBhvr>
                                      <p:tavLst>
                                        <p:tav tm="0">
                                          <p:val>
                                            <p:strVal val="#ppt_x"/>
                                          </p:val>
                                        </p:tav>
                                        <p:tav tm="100000">
                                          <p:val>
                                            <p:strVal val="#ppt_x"/>
                                          </p:val>
                                        </p:tav>
                                      </p:tavLst>
                                    </p:anim>
                                    <p:anim calcmode="lin" valueType="num">
                                      <p:cBhvr additive="base">
                                        <p:cTn id="11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additive="base">
                                        <p:cTn id="115" dur="500" fill="hold"/>
                                        <p:tgtEl>
                                          <p:spTgt spid="14"/>
                                        </p:tgtEl>
                                        <p:attrNameLst>
                                          <p:attrName>ppt_x</p:attrName>
                                        </p:attrNameLst>
                                      </p:cBhvr>
                                      <p:tavLst>
                                        <p:tav tm="0">
                                          <p:val>
                                            <p:strVal val="#ppt_x"/>
                                          </p:val>
                                        </p:tav>
                                        <p:tav tm="100000">
                                          <p:val>
                                            <p:strVal val="#ppt_x"/>
                                          </p:val>
                                        </p:tav>
                                      </p:tavLst>
                                    </p:anim>
                                    <p:anim calcmode="lin" valueType="num">
                                      <p:cBhvr additive="base">
                                        <p:cTn id="1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additive="base">
                                        <p:cTn id="121" dur="500" fill="hold"/>
                                        <p:tgtEl>
                                          <p:spTgt spid="24"/>
                                        </p:tgtEl>
                                        <p:attrNameLst>
                                          <p:attrName>ppt_x</p:attrName>
                                        </p:attrNameLst>
                                      </p:cBhvr>
                                      <p:tavLst>
                                        <p:tav tm="0">
                                          <p:val>
                                            <p:strVal val="#ppt_x"/>
                                          </p:val>
                                        </p:tav>
                                        <p:tav tm="100000">
                                          <p:val>
                                            <p:strVal val="#ppt_x"/>
                                          </p:val>
                                        </p:tav>
                                      </p:tavLst>
                                    </p:anim>
                                    <p:anim calcmode="lin" valueType="num">
                                      <p:cBhvr additive="base">
                                        <p:cTn id="1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500" fill="hold"/>
                                        <p:tgtEl>
                                          <p:spTgt spid="32"/>
                                        </p:tgtEl>
                                        <p:attrNameLst>
                                          <p:attrName>ppt_x</p:attrName>
                                        </p:attrNameLst>
                                      </p:cBhvr>
                                      <p:tavLst>
                                        <p:tav tm="0">
                                          <p:val>
                                            <p:strVal val="#ppt_x"/>
                                          </p:val>
                                        </p:tav>
                                        <p:tav tm="100000">
                                          <p:val>
                                            <p:strVal val="#ppt_x"/>
                                          </p:val>
                                        </p:tav>
                                      </p:tavLst>
                                    </p:anim>
                                    <p:anim calcmode="lin" valueType="num">
                                      <p:cBhvr additive="base">
                                        <p:cTn id="1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additive="base">
                                        <p:cTn id="133" dur="500" fill="hold"/>
                                        <p:tgtEl>
                                          <p:spTgt spid="25"/>
                                        </p:tgtEl>
                                        <p:attrNameLst>
                                          <p:attrName>ppt_x</p:attrName>
                                        </p:attrNameLst>
                                      </p:cBhvr>
                                      <p:tavLst>
                                        <p:tav tm="0">
                                          <p:val>
                                            <p:strVal val="#ppt_x"/>
                                          </p:val>
                                        </p:tav>
                                        <p:tav tm="100000">
                                          <p:val>
                                            <p:strVal val="#ppt_x"/>
                                          </p:val>
                                        </p:tav>
                                      </p:tavLst>
                                    </p:anim>
                                    <p:anim calcmode="lin" valueType="num">
                                      <p:cBhvr additive="base">
                                        <p:cTn id="13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33"/>
                                        </p:tgtEl>
                                        <p:attrNameLst>
                                          <p:attrName>style.visibility</p:attrName>
                                        </p:attrNameLst>
                                      </p:cBhvr>
                                      <p:to>
                                        <p:strVal val="visible"/>
                                      </p:to>
                                    </p:set>
                                    <p:anim calcmode="lin" valueType="num">
                                      <p:cBhvr additive="base">
                                        <p:cTn id="139" dur="500" fill="hold"/>
                                        <p:tgtEl>
                                          <p:spTgt spid="33"/>
                                        </p:tgtEl>
                                        <p:attrNameLst>
                                          <p:attrName>ppt_x</p:attrName>
                                        </p:attrNameLst>
                                      </p:cBhvr>
                                      <p:tavLst>
                                        <p:tav tm="0">
                                          <p:val>
                                            <p:strVal val="#ppt_x"/>
                                          </p:val>
                                        </p:tav>
                                        <p:tav tm="100000">
                                          <p:val>
                                            <p:strVal val="#ppt_x"/>
                                          </p:val>
                                        </p:tav>
                                      </p:tavLst>
                                    </p:anim>
                                    <p:anim calcmode="lin" valueType="num">
                                      <p:cBhvr additive="base">
                                        <p:cTn id="1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11"/>
                                        </p:tgtEl>
                                        <p:attrNameLst>
                                          <p:attrName>style.visibility</p:attrName>
                                        </p:attrNameLst>
                                      </p:cBhvr>
                                      <p:to>
                                        <p:strVal val="visible"/>
                                      </p:to>
                                    </p:set>
                                    <p:anim calcmode="lin" valueType="num">
                                      <p:cBhvr additive="base">
                                        <p:cTn id="145" dur="500" fill="hold"/>
                                        <p:tgtEl>
                                          <p:spTgt spid="11"/>
                                        </p:tgtEl>
                                        <p:attrNameLst>
                                          <p:attrName>ppt_x</p:attrName>
                                        </p:attrNameLst>
                                      </p:cBhvr>
                                      <p:tavLst>
                                        <p:tav tm="0">
                                          <p:val>
                                            <p:strVal val="#ppt_x"/>
                                          </p:val>
                                        </p:tav>
                                        <p:tav tm="100000">
                                          <p:val>
                                            <p:strVal val="#ppt_x"/>
                                          </p:val>
                                        </p:tav>
                                      </p:tavLst>
                                    </p:anim>
                                    <p:anim calcmode="lin" valueType="num">
                                      <p:cBhvr additive="base">
                                        <p:cTn id="1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15"/>
                                        </p:tgtEl>
                                        <p:attrNameLst>
                                          <p:attrName>style.visibility</p:attrName>
                                        </p:attrNameLst>
                                      </p:cBhvr>
                                      <p:to>
                                        <p:strVal val="visible"/>
                                      </p:to>
                                    </p:set>
                                    <p:anim calcmode="lin" valueType="num">
                                      <p:cBhvr additive="base">
                                        <p:cTn id="151" dur="500" fill="hold"/>
                                        <p:tgtEl>
                                          <p:spTgt spid="15"/>
                                        </p:tgtEl>
                                        <p:attrNameLst>
                                          <p:attrName>ppt_x</p:attrName>
                                        </p:attrNameLst>
                                      </p:cBhvr>
                                      <p:tavLst>
                                        <p:tav tm="0">
                                          <p:val>
                                            <p:strVal val="#ppt_x"/>
                                          </p:val>
                                        </p:tav>
                                        <p:tav tm="100000">
                                          <p:val>
                                            <p:strVal val="#ppt_x"/>
                                          </p:val>
                                        </p:tav>
                                      </p:tavLst>
                                    </p:anim>
                                    <p:anim calcmode="lin" valueType="num">
                                      <p:cBhvr additive="base">
                                        <p:cTn id="1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31"/>
                                        </p:tgtEl>
                                        <p:attrNameLst>
                                          <p:attrName>style.visibility</p:attrName>
                                        </p:attrNameLst>
                                      </p:cBhvr>
                                      <p:to>
                                        <p:strVal val="visible"/>
                                      </p:to>
                                    </p:set>
                                    <p:anim calcmode="lin" valueType="num">
                                      <p:cBhvr additive="base">
                                        <p:cTn id="157" dur="500" fill="hold"/>
                                        <p:tgtEl>
                                          <p:spTgt spid="31"/>
                                        </p:tgtEl>
                                        <p:attrNameLst>
                                          <p:attrName>ppt_x</p:attrName>
                                        </p:attrNameLst>
                                      </p:cBhvr>
                                      <p:tavLst>
                                        <p:tav tm="0">
                                          <p:val>
                                            <p:strVal val="#ppt_x"/>
                                          </p:val>
                                        </p:tav>
                                        <p:tav tm="100000">
                                          <p:val>
                                            <p:strVal val="#ppt_x"/>
                                          </p:val>
                                        </p:tav>
                                      </p:tavLst>
                                    </p:anim>
                                    <p:anim calcmode="lin" valueType="num">
                                      <p:cBhvr additive="base">
                                        <p:cTn id="15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30"/>
                                        </p:tgtEl>
                                        <p:attrNameLst>
                                          <p:attrName>style.visibility</p:attrName>
                                        </p:attrNameLst>
                                      </p:cBhvr>
                                      <p:to>
                                        <p:strVal val="visible"/>
                                      </p:to>
                                    </p:set>
                                    <p:anim calcmode="lin" valueType="num">
                                      <p:cBhvr additive="base">
                                        <p:cTn id="163" dur="500" fill="hold"/>
                                        <p:tgtEl>
                                          <p:spTgt spid="30"/>
                                        </p:tgtEl>
                                        <p:attrNameLst>
                                          <p:attrName>ppt_x</p:attrName>
                                        </p:attrNameLst>
                                      </p:cBhvr>
                                      <p:tavLst>
                                        <p:tav tm="0">
                                          <p:val>
                                            <p:strVal val="#ppt_x"/>
                                          </p:val>
                                        </p:tav>
                                        <p:tav tm="100000">
                                          <p:val>
                                            <p:strVal val="#ppt_x"/>
                                          </p:val>
                                        </p:tav>
                                      </p:tavLst>
                                    </p:anim>
                                    <p:anim calcmode="lin" valueType="num">
                                      <p:cBhvr additive="base">
                                        <p:cTn id="16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21"/>
                                        </p:tgtEl>
                                        <p:attrNameLst>
                                          <p:attrName>style.visibility</p:attrName>
                                        </p:attrNameLst>
                                      </p:cBhvr>
                                      <p:to>
                                        <p:strVal val="visible"/>
                                      </p:to>
                                    </p:set>
                                    <p:anim calcmode="lin" valueType="num">
                                      <p:cBhvr additive="base">
                                        <p:cTn id="169" dur="500" fill="hold"/>
                                        <p:tgtEl>
                                          <p:spTgt spid="21"/>
                                        </p:tgtEl>
                                        <p:attrNameLst>
                                          <p:attrName>ppt_x</p:attrName>
                                        </p:attrNameLst>
                                      </p:cBhvr>
                                      <p:tavLst>
                                        <p:tav tm="0">
                                          <p:val>
                                            <p:strVal val="#ppt_x"/>
                                          </p:val>
                                        </p:tav>
                                        <p:tav tm="100000">
                                          <p:val>
                                            <p:strVal val="#ppt_x"/>
                                          </p:val>
                                        </p:tav>
                                      </p:tavLst>
                                    </p:anim>
                                    <p:anim calcmode="lin" valueType="num">
                                      <p:cBhvr additive="base">
                                        <p:cTn id="17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additive="base">
                                        <p:cTn id="175" dur="500" fill="hold"/>
                                        <p:tgtEl>
                                          <p:spTgt spid="34"/>
                                        </p:tgtEl>
                                        <p:attrNameLst>
                                          <p:attrName>ppt_x</p:attrName>
                                        </p:attrNameLst>
                                      </p:cBhvr>
                                      <p:tavLst>
                                        <p:tav tm="0">
                                          <p:val>
                                            <p:strVal val="#ppt_x"/>
                                          </p:val>
                                        </p:tav>
                                        <p:tav tm="100000">
                                          <p:val>
                                            <p:strVal val="#ppt_x"/>
                                          </p:val>
                                        </p:tav>
                                      </p:tavLst>
                                    </p:anim>
                                    <p:anim calcmode="lin" valueType="num">
                                      <p:cBhvr additive="base">
                                        <p:cTn id="17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animBg="1"/>
      <p:bldP spid="9" grpId="0" animBg="1"/>
      <p:bldP spid="10" grpId="0" animBg="1"/>
      <p:bldP spid="11" grpId="0" animBg="1"/>
      <p:bldP spid="12" grpId="0"/>
      <p:bldP spid="13" grpId="0"/>
      <p:bldP spid="14" grpId="0"/>
      <p:bldP spid="15" grpId="0"/>
      <p:bldP spid="16" grpId="0" animBg="1"/>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1" grpId="0" animBg="1"/>
      <p:bldP spid="30" grpId="0"/>
      <p:bldP spid="32" grpId="0" animBg="1"/>
      <p:bldP spid="33"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Credit items on the bank Statement and not in the CRJ</a:t>
            </a:r>
            <a:endParaRPr lang="en-ZA" dirty="0"/>
          </a:p>
        </p:txBody>
      </p:sp>
      <p:sp>
        <p:nvSpPr>
          <p:cNvPr id="6" name="Rectangle 5"/>
          <p:cNvSpPr/>
          <p:nvPr/>
        </p:nvSpPr>
        <p:spPr>
          <a:xfrm>
            <a:off x="179512" y="2636495"/>
            <a:ext cx="4032448" cy="136131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p:cNvSpPr/>
          <p:nvPr/>
        </p:nvSpPr>
        <p:spPr>
          <a:xfrm>
            <a:off x="179512" y="1493168"/>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p>
        </p:txBody>
      </p:sp>
      <p:sp>
        <p:nvSpPr>
          <p:cNvPr id="8" name="Rectangle 7"/>
          <p:cNvSpPr/>
          <p:nvPr/>
        </p:nvSpPr>
        <p:spPr>
          <a:xfrm>
            <a:off x="213939" y="4291282"/>
            <a:ext cx="4032448" cy="223406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340768"/>
            <a:ext cx="4392488" cy="108850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p>
        </p:txBody>
      </p:sp>
      <p:sp>
        <p:nvSpPr>
          <p:cNvPr id="10" name="Rounded Rectangle 9"/>
          <p:cNvSpPr/>
          <p:nvPr/>
        </p:nvSpPr>
        <p:spPr>
          <a:xfrm>
            <a:off x="4572000" y="2708920"/>
            <a:ext cx="4392488" cy="115212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54519" y="4257091"/>
            <a:ext cx="4392488" cy="2232247"/>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02757" y="1528977"/>
            <a:ext cx="3744416" cy="830997"/>
          </a:xfrm>
          <a:prstGeom prst="rect">
            <a:avLst/>
          </a:prstGeom>
          <a:noFill/>
        </p:spPr>
        <p:txBody>
          <a:bodyPr wrap="square" rtlCol="0">
            <a:spAutoFit/>
          </a:bodyPr>
          <a:lstStyle/>
          <a:p>
            <a:r>
              <a:rPr lang="en-ZA" sz="2400" b="1" dirty="0"/>
              <a:t>Deposits from previous month</a:t>
            </a:r>
            <a:endParaRPr lang="en-ZA" sz="2400" b="1" dirty="0"/>
          </a:p>
        </p:txBody>
      </p:sp>
      <p:sp>
        <p:nvSpPr>
          <p:cNvPr id="13" name="TextBox 12"/>
          <p:cNvSpPr txBox="1"/>
          <p:nvPr/>
        </p:nvSpPr>
        <p:spPr>
          <a:xfrm>
            <a:off x="4572000" y="1423355"/>
            <a:ext cx="4392488" cy="923330"/>
          </a:xfrm>
          <a:prstGeom prst="rect">
            <a:avLst/>
          </a:prstGeom>
          <a:noFill/>
        </p:spPr>
        <p:txBody>
          <a:bodyPr wrap="square" rtlCol="0">
            <a:spAutoFit/>
          </a:bodyPr>
          <a:lstStyle/>
          <a:p>
            <a:r>
              <a:rPr lang="en-ZA" b="1" dirty="0"/>
              <a:t>Tick off against previous month’s Bank Reconciliation Statement (credit late deposit)</a:t>
            </a:r>
            <a:endParaRPr lang="en-ZA" b="1" dirty="0"/>
          </a:p>
        </p:txBody>
      </p:sp>
      <p:sp>
        <p:nvSpPr>
          <p:cNvPr id="14" name="TextBox 13"/>
          <p:cNvSpPr txBox="1"/>
          <p:nvPr/>
        </p:nvSpPr>
        <p:spPr>
          <a:xfrm>
            <a:off x="202757" y="2684819"/>
            <a:ext cx="4032448" cy="1200329"/>
          </a:xfrm>
          <a:prstGeom prst="rect">
            <a:avLst/>
          </a:prstGeom>
          <a:noFill/>
        </p:spPr>
        <p:txBody>
          <a:bodyPr wrap="square" rtlCol="0">
            <a:spAutoFit/>
          </a:bodyPr>
          <a:lstStyle/>
          <a:p>
            <a:r>
              <a:rPr lang="en-ZA" sz="2400" b="1" dirty="0"/>
              <a:t>Interest on credit balance/interest on current account</a:t>
            </a:r>
            <a:endParaRPr lang="en-ZA" sz="2400" b="1" dirty="0"/>
          </a:p>
        </p:txBody>
      </p:sp>
      <p:sp>
        <p:nvSpPr>
          <p:cNvPr id="15" name="TextBox 14"/>
          <p:cNvSpPr txBox="1"/>
          <p:nvPr/>
        </p:nvSpPr>
        <p:spPr>
          <a:xfrm>
            <a:off x="4572000" y="2716987"/>
            <a:ext cx="4392488" cy="923330"/>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CRJ </a:t>
            </a:r>
            <a:endParaRPr lang="en-ZA" b="1" dirty="0" smtClean="0"/>
          </a:p>
          <a:p>
            <a:pPr marL="285750" indent="-285750">
              <a:buFont typeface="Arial" panose="020B0604020202020204" pitchFamily="34" charset="0"/>
              <a:buChar char="•"/>
            </a:pPr>
            <a:r>
              <a:rPr lang="en-ZA" b="1" dirty="0" smtClean="0"/>
              <a:t>Dr </a:t>
            </a:r>
            <a:r>
              <a:rPr lang="en-ZA" b="1" dirty="0"/>
              <a:t>Bank (+A)  </a:t>
            </a:r>
            <a:endParaRPr lang="en-ZA" b="1" dirty="0"/>
          </a:p>
          <a:p>
            <a:pPr marL="285750" indent="-285750">
              <a:buFont typeface="Arial" panose="020B0604020202020204" pitchFamily="34" charset="0"/>
              <a:buChar char="•"/>
            </a:pPr>
            <a:r>
              <a:rPr lang="en-ZA" b="1" dirty="0"/>
              <a:t>Cr Interest on Current </a:t>
            </a:r>
            <a:r>
              <a:rPr lang="en-ZA" b="1" dirty="0" smtClean="0"/>
              <a:t>Account (+</a:t>
            </a:r>
            <a:r>
              <a:rPr lang="en-ZA" b="1" dirty="0"/>
              <a:t>E)</a:t>
            </a:r>
            <a:endParaRPr lang="en-ZA" b="1" dirty="0"/>
          </a:p>
        </p:txBody>
      </p:sp>
      <p:sp>
        <p:nvSpPr>
          <p:cNvPr id="16" name="TextBox 15"/>
          <p:cNvSpPr txBox="1"/>
          <p:nvPr/>
        </p:nvSpPr>
        <p:spPr>
          <a:xfrm>
            <a:off x="192948" y="4357553"/>
            <a:ext cx="4025730" cy="2246769"/>
          </a:xfrm>
          <a:prstGeom prst="rect">
            <a:avLst/>
          </a:prstGeom>
          <a:noFill/>
        </p:spPr>
        <p:txBody>
          <a:bodyPr wrap="square" rtlCol="0">
            <a:spAutoFit/>
          </a:bodyPr>
          <a:lstStyle/>
          <a:p>
            <a:r>
              <a:rPr lang="en-ZA" sz="2000" b="1" dirty="0"/>
              <a:t>Direct Deposit into the statement</a:t>
            </a:r>
            <a:endParaRPr lang="en-ZA" sz="2000" b="1" dirty="0"/>
          </a:p>
          <a:p>
            <a:pPr marL="285750" lvl="0" indent="-285750">
              <a:buFont typeface="Arial" panose="020B0604020202020204" pitchFamily="34" charset="0"/>
              <a:buChar char="•"/>
            </a:pPr>
            <a:r>
              <a:rPr lang="en-ZA" sz="2000" b="1" dirty="0"/>
              <a:t>For rental of premises</a:t>
            </a:r>
            <a:endParaRPr lang="en-ZA" sz="2000" b="1" dirty="0"/>
          </a:p>
          <a:p>
            <a:pPr marL="285750" lvl="0" indent="-285750">
              <a:buFont typeface="Arial" panose="020B0604020202020204" pitchFamily="34" charset="0"/>
              <a:buChar char="•"/>
            </a:pPr>
            <a:r>
              <a:rPr lang="en-ZA" sz="2000" b="1" dirty="0"/>
              <a:t>Fixed deposit that matures</a:t>
            </a:r>
            <a:endParaRPr lang="en-ZA" sz="2000" b="1" dirty="0"/>
          </a:p>
          <a:p>
            <a:pPr marL="285750" lvl="0" indent="-285750">
              <a:buFont typeface="Arial" panose="020B0604020202020204" pitchFamily="34" charset="0"/>
              <a:buChar char="•"/>
            </a:pPr>
            <a:r>
              <a:rPr lang="en-ZA" sz="2000" b="1" dirty="0"/>
              <a:t>Interest on fixed deposit</a:t>
            </a:r>
            <a:endParaRPr lang="en-ZA" sz="2000" b="1" dirty="0"/>
          </a:p>
          <a:p>
            <a:pPr marL="285750" lvl="0" indent="-285750">
              <a:buFont typeface="Arial" panose="020B0604020202020204" pitchFamily="34" charset="0"/>
              <a:buChar char="•"/>
            </a:pPr>
            <a:r>
              <a:rPr lang="en-ZA" sz="2000" b="1" dirty="0"/>
              <a:t>Bad debts recovered</a:t>
            </a:r>
            <a:endParaRPr lang="en-ZA" sz="2000" b="1" dirty="0"/>
          </a:p>
          <a:p>
            <a:pPr marL="285750" indent="-285750">
              <a:buFont typeface="Arial" panose="020B0604020202020204" pitchFamily="34" charset="0"/>
              <a:buChar char="•"/>
            </a:pPr>
            <a:r>
              <a:rPr lang="en-ZA" sz="2000" b="1" dirty="0"/>
              <a:t>By debtor</a:t>
            </a:r>
            <a:endParaRPr lang="en-ZA" sz="2000" b="1" dirty="0"/>
          </a:p>
        </p:txBody>
      </p:sp>
      <p:sp>
        <p:nvSpPr>
          <p:cNvPr id="17" name="TextBox 16"/>
          <p:cNvSpPr txBox="1"/>
          <p:nvPr/>
        </p:nvSpPr>
        <p:spPr>
          <a:xfrm>
            <a:off x="4574023" y="4374709"/>
            <a:ext cx="4392488" cy="2031325"/>
          </a:xfrm>
          <a:prstGeom prst="rect">
            <a:avLst/>
          </a:prstGeom>
          <a:noFill/>
        </p:spPr>
        <p:txBody>
          <a:bodyPr wrap="square" rtlCol="0">
            <a:spAutoFit/>
          </a:bodyPr>
          <a:lstStyle/>
          <a:p>
            <a:pPr marL="285750" lvl="0" indent="-285750">
              <a:buFont typeface="Arial" panose="020B0604020202020204" pitchFamily="34" charset="0"/>
              <a:buChar char="•"/>
            </a:pPr>
            <a:r>
              <a:rPr lang="en-ZA" b="1" dirty="0" smtClean="0"/>
              <a:t>CRJ</a:t>
            </a:r>
            <a:endParaRPr lang="en-ZA" b="1" dirty="0" smtClean="0"/>
          </a:p>
          <a:p>
            <a:pPr marL="285750" lvl="0" indent="-285750">
              <a:buFont typeface="Arial" panose="020B0604020202020204" pitchFamily="34" charset="0"/>
              <a:buChar char="•"/>
            </a:pPr>
            <a:r>
              <a:rPr lang="en-ZA" b="1" dirty="0" smtClean="0"/>
              <a:t>Dr </a:t>
            </a:r>
            <a:r>
              <a:rPr lang="en-ZA" b="1" dirty="0"/>
              <a:t>Bank (+A)  </a:t>
            </a:r>
            <a:endParaRPr lang="en-ZA" b="1" dirty="0"/>
          </a:p>
          <a:p>
            <a:pPr marL="285750" indent="-285750">
              <a:buFont typeface="Arial" panose="020B0604020202020204" pitchFamily="34" charset="0"/>
              <a:buChar char="•"/>
            </a:pPr>
            <a:r>
              <a:rPr lang="en-ZA" b="1" dirty="0"/>
              <a:t>Cr Rent Income (+E)/ </a:t>
            </a:r>
            <a:endParaRPr lang="en-ZA" b="1" dirty="0" smtClean="0"/>
          </a:p>
          <a:p>
            <a:r>
              <a:rPr lang="en-ZA" b="1" dirty="0" smtClean="0"/>
              <a:t>        Fixed </a:t>
            </a:r>
            <a:r>
              <a:rPr lang="en-ZA" b="1" dirty="0"/>
              <a:t>Deposit (-A)/ </a:t>
            </a:r>
            <a:endParaRPr lang="en-ZA" b="1" dirty="0"/>
          </a:p>
          <a:p>
            <a:r>
              <a:rPr lang="en-ZA" b="1" dirty="0" smtClean="0"/>
              <a:t>        Interest </a:t>
            </a:r>
            <a:r>
              <a:rPr lang="en-ZA" b="1" dirty="0"/>
              <a:t>on Fixed </a:t>
            </a:r>
            <a:r>
              <a:rPr lang="en-ZA" b="1" dirty="0" smtClean="0"/>
              <a:t>Deposit(+</a:t>
            </a:r>
            <a:r>
              <a:rPr lang="en-ZA" b="1" dirty="0"/>
              <a:t>E)/ </a:t>
            </a:r>
            <a:r>
              <a:rPr lang="en-ZA" b="1" dirty="0" smtClean="0"/>
              <a:t> </a:t>
            </a:r>
            <a:endParaRPr lang="en-ZA" b="1" dirty="0" smtClean="0"/>
          </a:p>
          <a:p>
            <a:r>
              <a:rPr lang="en-ZA" b="1" dirty="0"/>
              <a:t> </a:t>
            </a:r>
            <a:r>
              <a:rPr lang="en-ZA" b="1" dirty="0" smtClean="0"/>
              <a:t>       Bad </a:t>
            </a:r>
            <a:r>
              <a:rPr lang="en-ZA" b="1" dirty="0"/>
              <a:t>Debts Recovered (+E)/ </a:t>
            </a:r>
            <a:endParaRPr lang="en-ZA" b="1" dirty="0" smtClean="0"/>
          </a:p>
          <a:p>
            <a:r>
              <a:rPr lang="en-ZA" b="1" dirty="0"/>
              <a:t> </a:t>
            </a:r>
            <a:r>
              <a:rPr lang="en-ZA" b="1" dirty="0" smtClean="0"/>
              <a:t>       Debtor’s </a:t>
            </a:r>
            <a:r>
              <a:rPr lang="en-ZA" b="1" dirty="0"/>
              <a:t>Control (-A)</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500" fill="hold"/>
                                        <p:tgtEl>
                                          <p:spTgt spid="16"/>
                                        </p:tgtEl>
                                        <p:attrNameLst>
                                          <p:attrName>ppt_w</p:attrName>
                                        </p:attrNameLst>
                                      </p:cBhvr>
                                      <p:tavLst>
                                        <p:tav tm="0">
                                          <p:val>
                                            <p:fltVal val="0"/>
                                          </p:val>
                                        </p:tav>
                                        <p:tav tm="100000">
                                          <p:val>
                                            <p:strVal val="#ppt_w"/>
                                          </p:val>
                                        </p:tav>
                                      </p:tavLst>
                                    </p:anim>
                                    <p:anim calcmode="lin" valueType="num">
                                      <p:cBhvr>
                                        <p:cTn id="77" dur="500" fill="hold"/>
                                        <p:tgtEl>
                                          <p:spTgt spid="16"/>
                                        </p:tgtEl>
                                        <p:attrNameLst>
                                          <p:attrName>ppt_h</p:attrName>
                                        </p:attrNameLst>
                                      </p:cBhvr>
                                      <p:tavLst>
                                        <p:tav tm="0">
                                          <p:val>
                                            <p:fltVal val="0"/>
                                          </p:val>
                                        </p:tav>
                                        <p:tav tm="100000">
                                          <p:val>
                                            <p:strVal val="#ppt_h"/>
                                          </p:val>
                                        </p:tav>
                                      </p:tavLst>
                                    </p:anim>
                                    <p:animEffect transition="in" filter="fade">
                                      <p:cBhvr>
                                        <p:cTn id="78" dur="500"/>
                                        <p:tgtEl>
                                          <p:spTgt spid="16"/>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Effect transition="in" filter="fad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Credit items on the bank Statement and not in the CRJ</a:t>
            </a:r>
            <a:endParaRPr lang="en-ZA" dirty="0"/>
          </a:p>
        </p:txBody>
      </p:sp>
      <p:sp>
        <p:nvSpPr>
          <p:cNvPr id="8" name="Rectangle 7"/>
          <p:cNvSpPr/>
          <p:nvPr/>
        </p:nvSpPr>
        <p:spPr>
          <a:xfrm>
            <a:off x="214830" y="1196752"/>
            <a:ext cx="4032448" cy="223406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427984" y="1196752"/>
            <a:ext cx="4392488" cy="2232247"/>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TextBox 15"/>
          <p:cNvSpPr txBox="1"/>
          <p:nvPr/>
        </p:nvSpPr>
        <p:spPr>
          <a:xfrm>
            <a:off x="221548" y="1196752"/>
            <a:ext cx="4025730" cy="2246769"/>
          </a:xfrm>
          <a:prstGeom prst="rect">
            <a:avLst/>
          </a:prstGeom>
          <a:noFill/>
        </p:spPr>
        <p:txBody>
          <a:bodyPr wrap="square" rtlCol="0">
            <a:spAutoFit/>
          </a:bodyPr>
          <a:lstStyle/>
          <a:p>
            <a:r>
              <a:rPr lang="en-ZA" sz="2000" b="1" dirty="0"/>
              <a:t>Deposit entered on the bank statement in error </a:t>
            </a:r>
            <a:endParaRPr lang="en-ZA" sz="2000" b="1" dirty="0" smtClean="0"/>
          </a:p>
          <a:p>
            <a:endParaRPr lang="en-ZA" sz="2000" b="1" dirty="0"/>
          </a:p>
          <a:p>
            <a:r>
              <a:rPr lang="en-ZA" sz="2000" b="1" dirty="0" smtClean="0"/>
              <a:t>i.e</a:t>
            </a:r>
            <a:r>
              <a:rPr lang="en-ZA" sz="2000" b="1" dirty="0"/>
              <a:t>. another bank customer deposited money into his/her account and the bank credited the business account in error</a:t>
            </a:r>
            <a:endParaRPr lang="en-ZA" sz="2000" b="1" dirty="0"/>
          </a:p>
        </p:txBody>
      </p:sp>
      <p:sp>
        <p:nvSpPr>
          <p:cNvPr id="17" name="TextBox 16"/>
          <p:cNvSpPr txBox="1"/>
          <p:nvPr/>
        </p:nvSpPr>
        <p:spPr>
          <a:xfrm>
            <a:off x="4427984" y="1298119"/>
            <a:ext cx="4392488" cy="1754326"/>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Bank </a:t>
            </a:r>
            <a:r>
              <a:rPr lang="en-ZA" b="1" dirty="0"/>
              <a:t>Reconciliation Statement in the debit column</a:t>
            </a:r>
            <a:endParaRPr lang="en-ZA" b="1" dirty="0"/>
          </a:p>
          <a:p>
            <a:pPr marL="285750" indent="-285750">
              <a:buFont typeface="Arial" panose="020B0604020202020204" pitchFamily="34" charset="0"/>
              <a:buChar char="•"/>
            </a:pPr>
            <a:r>
              <a:rPr lang="en-ZA" b="1" dirty="0"/>
              <a:t>Debit correction of error</a:t>
            </a:r>
            <a:r>
              <a:rPr lang="en-ZA" b="1" dirty="0" smtClean="0"/>
              <a:t>.</a:t>
            </a:r>
            <a:endParaRPr lang="en-ZA" b="1" dirty="0" smtClean="0"/>
          </a:p>
          <a:p>
            <a:endParaRPr lang="en-ZA" b="1" dirty="0"/>
          </a:p>
          <a:p>
            <a:pPr marL="285750" indent="-285750">
              <a:buFont typeface="Arial" panose="020B0604020202020204" pitchFamily="34" charset="0"/>
              <a:buChar char="•"/>
            </a:pPr>
            <a:r>
              <a:rPr lang="en-ZA" b="1" dirty="0"/>
              <a:t>The bank will debit the bank statement in the following month.</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1" grpId="0" animBg="1"/>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Debit items on the Bank Statement and not in the CPJ</a:t>
            </a:r>
            <a:endParaRPr lang="en-ZA" dirty="0"/>
          </a:p>
        </p:txBody>
      </p:sp>
      <p:sp>
        <p:nvSpPr>
          <p:cNvPr id="6" name="Rectangle 5"/>
          <p:cNvSpPr/>
          <p:nvPr/>
        </p:nvSpPr>
        <p:spPr>
          <a:xfrm>
            <a:off x="179512" y="2924944"/>
            <a:ext cx="4032448"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p:cNvSpPr/>
          <p:nvPr/>
        </p:nvSpPr>
        <p:spPr>
          <a:xfrm>
            <a:off x="179512" y="1268760"/>
            <a:ext cx="4104456" cy="116051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p:cNvSpPr/>
          <p:nvPr/>
        </p:nvSpPr>
        <p:spPr>
          <a:xfrm>
            <a:off x="213939" y="4291283"/>
            <a:ext cx="4032448" cy="86591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340768"/>
            <a:ext cx="4392488" cy="108850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572000" y="2708920"/>
            <a:ext cx="4392488" cy="115212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54519" y="4257091"/>
            <a:ext cx="4392488" cy="1317947"/>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13938" y="1377188"/>
            <a:ext cx="4070029" cy="1015663"/>
          </a:xfrm>
          <a:prstGeom prst="rect">
            <a:avLst/>
          </a:prstGeom>
          <a:noFill/>
        </p:spPr>
        <p:txBody>
          <a:bodyPr wrap="square" rtlCol="0">
            <a:spAutoFit/>
          </a:bodyPr>
          <a:lstStyle/>
          <a:p>
            <a:r>
              <a:rPr lang="en-ZA" sz="2000" b="1" dirty="0"/>
              <a:t>Service fees, cash handling fees, transaction levy </a:t>
            </a:r>
            <a:r>
              <a:rPr lang="en-ZA" sz="2000" b="1" dirty="0" smtClean="0"/>
              <a:t>etc. (Bank </a:t>
            </a:r>
            <a:r>
              <a:rPr lang="en-ZA" sz="2000" b="1" dirty="0"/>
              <a:t>Charges)</a:t>
            </a:r>
            <a:endParaRPr lang="en-ZA" sz="2000" b="1" dirty="0"/>
          </a:p>
        </p:txBody>
      </p:sp>
      <p:sp>
        <p:nvSpPr>
          <p:cNvPr id="13" name="TextBox 12"/>
          <p:cNvSpPr txBox="1"/>
          <p:nvPr/>
        </p:nvSpPr>
        <p:spPr>
          <a:xfrm>
            <a:off x="4584608" y="2793248"/>
            <a:ext cx="4392488" cy="923330"/>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CPJ</a:t>
            </a:r>
            <a:endParaRPr lang="en-ZA" b="1" dirty="0" smtClean="0"/>
          </a:p>
          <a:p>
            <a:pPr marL="285750" indent="-285750">
              <a:buFont typeface="Arial" panose="020B0604020202020204" pitchFamily="34" charset="0"/>
              <a:buChar char="•"/>
            </a:pPr>
            <a:r>
              <a:rPr lang="en-ZA" b="1" dirty="0" smtClean="0"/>
              <a:t>Dr </a:t>
            </a:r>
            <a:r>
              <a:rPr lang="en-ZA" b="1" dirty="0"/>
              <a:t>Interest on Overdraft (-</a:t>
            </a:r>
            <a:r>
              <a:rPr lang="en-ZA" b="1" dirty="0" smtClean="0"/>
              <a:t>E)</a:t>
            </a:r>
            <a:endParaRPr lang="en-ZA" b="1" dirty="0" smtClean="0"/>
          </a:p>
          <a:p>
            <a:pPr marL="285750" indent="-285750">
              <a:buFont typeface="Arial" panose="020B0604020202020204" pitchFamily="34" charset="0"/>
              <a:buChar char="•"/>
            </a:pPr>
            <a:r>
              <a:rPr lang="en-ZA" b="1" dirty="0" smtClean="0"/>
              <a:t>Cr </a:t>
            </a:r>
            <a:r>
              <a:rPr lang="en-ZA" b="1" dirty="0"/>
              <a:t>Bank (-A)</a:t>
            </a:r>
            <a:endParaRPr lang="en-ZA" b="1" dirty="0"/>
          </a:p>
        </p:txBody>
      </p:sp>
      <p:sp>
        <p:nvSpPr>
          <p:cNvPr id="14" name="TextBox 13"/>
          <p:cNvSpPr txBox="1"/>
          <p:nvPr/>
        </p:nvSpPr>
        <p:spPr>
          <a:xfrm>
            <a:off x="186230" y="2977914"/>
            <a:ext cx="4032448" cy="707886"/>
          </a:xfrm>
          <a:prstGeom prst="rect">
            <a:avLst/>
          </a:prstGeom>
          <a:noFill/>
        </p:spPr>
        <p:txBody>
          <a:bodyPr wrap="square" rtlCol="0">
            <a:spAutoFit/>
          </a:bodyPr>
          <a:lstStyle/>
          <a:p>
            <a:r>
              <a:rPr lang="en-ZA" sz="2000" b="1" dirty="0"/>
              <a:t>Interest on overdraft (Interest on debit balance)</a:t>
            </a:r>
            <a:endParaRPr lang="en-ZA" sz="2000" b="1" dirty="0"/>
          </a:p>
        </p:txBody>
      </p:sp>
      <p:sp>
        <p:nvSpPr>
          <p:cNvPr id="15" name="TextBox 14"/>
          <p:cNvSpPr txBox="1"/>
          <p:nvPr/>
        </p:nvSpPr>
        <p:spPr>
          <a:xfrm>
            <a:off x="4574023" y="1423355"/>
            <a:ext cx="4392488" cy="923330"/>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CPJ </a:t>
            </a:r>
            <a:endParaRPr lang="en-ZA" b="1" dirty="0" smtClean="0"/>
          </a:p>
          <a:p>
            <a:pPr marL="285750" indent="-285750">
              <a:buFont typeface="Arial" panose="020B0604020202020204" pitchFamily="34" charset="0"/>
              <a:buChar char="•"/>
            </a:pPr>
            <a:r>
              <a:rPr lang="en-ZA" b="1" dirty="0"/>
              <a:t>Dr Bank Charges (-E)</a:t>
            </a:r>
            <a:endParaRPr lang="en-ZA" b="1" dirty="0"/>
          </a:p>
          <a:p>
            <a:pPr marL="285750" indent="-285750">
              <a:buFont typeface="Arial" panose="020B0604020202020204" pitchFamily="34" charset="0"/>
              <a:buChar char="•"/>
            </a:pPr>
            <a:r>
              <a:rPr lang="en-ZA" b="1" dirty="0"/>
              <a:t>Cr Bank (-A)</a:t>
            </a:r>
            <a:endParaRPr lang="en-ZA" b="1" dirty="0"/>
          </a:p>
        </p:txBody>
      </p:sp>
      <p:sp>
        <p:nvSpPr>
          <p:cNvPr id="16" name="TextBox 15"/>
          <p:cNvSpPr txBox="1"/>
          <p:nvPr/>
        </p:nvSpPr>
        <p:spPr>
          <a:xfrm>
            <a:off x="192948" y="4357553"/>
            <a:ext cx="4025730" cy="707886"/>
          </a:xfrm>
          <a:prstGeom prst="rect">
            <a:avLst/>
          </a:prstGeom>
          <a:noFill/>
        </p:spPr>
        <p:txBody>
          <a:bodyPr wrap="square" rtlCol="0">
            <a:spAutoFit/>
          </a:bodyPr>
          <a:lstStyle/>
          <a:p>
            <a:r>
              <a:rPr lang="en-ZA" sz="2000" b="1" dirty="0"/>
              <a:t>Stop orders/debit orders (e.g. Insurance/Loan repayment)</a:t>
            </a:r>
            <a:endParaRPr lang="en-ZA" sz="2000" b="1" dirty="0"/>
          </a:p>
        </p:txBody>
      </p:sp>
      <p:sp>
        <p:nvSpPr>
          <p:cNvPr id="17" name="TextBox 16"/>
          <p:cNvSpPr txBox="1"/>
          <p:nvPr/>
        </p:nvSpPr>
        <p:spPr>
          <a:xfrm>
            <a:off x="4574023" y="4374709"/>
            <a:ext cx="4392488" cy="1200329"/>
          </a:xfrm>
          <a:prstGeom prst="rect">
            <a:avLst/>
          </a:prstGeom>
          <a:noFill/>
        </p:spPr>
        <p:txBody>
          <a:bodyPr wrap="square" rtlCol="0">
            <a:spAutoFit/>
          </a:bodyPr>
          <a:lstStyle/>
          <a:p>
            <a:pPr marL="285750" lvl="0" indent="-285750">
              <a:buFont typeface="Arial" panose="020B0604020202020204" pitchFamily="34" charset="0"/>
              <a:buChar char="•"/>
            </a:pPr>
            <a:r>
              <a:rPr lang="en-ZA" b="1" dirty="0" smtClean="0"/>
              <a:t>CPJ</a:t>
            </a:r>
            <a:endParaRPr lang="en-ZA" b="1" dirty="0"/>
          </a:p>
          <a:p>
            <a:pPr marL="285750" lvl="0" indent="-285750">
              <a:buFont typeface="Arial" panose="020B0604020202020204" pitchFamily="34" charset="0"/>
              <a:buChar char="•"/>
            </a:pPr>
            <a:r>
              <a:rPr lang="en-ZA" b="1" dirty="0" smtClean="0"/>
              <a:t>Dr </a:t>
            </a:r>
            <a:r>
              <a:rPr lang="en-ZA" b="1" dirty="0"/>
              <a:t>Insurance (-E)/ </a:t>
            </a:r>
            <a:endParaRPr lang="en-ZA" b="1" dirty="0" smtClean="0"/>
          </a:p>
          <a:p>
            <a:pPr lvl="0"/>
            <a:r>
              <a:rPr lang="en-ZA" b="1" dirty="0"/>
              <a:t> </a:t>
            </a:r>
            <a:r>
              <a:rPr lang="en-ZA" b="1" dirty="0" smtClean="0"/>
              <a:t>        Loan</a:t>
            </a:r>
            <a:r>
              <a:rPr lang="en-ZA" b="1" dirty="0"/>
              <a:t>: …..Bank (-L)</a:t>
            </a:r>
            <a:endParaRPr lang="en-ZA" b="1" dirty="0"/>
          </a:p>
          <a:p>
            <a:pPr marL="285750" indent="-285750">
              <a:buFont typeface="Arial" panose="020B0604020202020204" pitchFamily="34" charset="0"/>
              <a:buChar char="•"/>
            </a:pPr>
            <a:r>
              <a:rPr lang="en-ZA" b="1" dirty="0"/>
              <a:t>Cr Bank (-A)</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500" fill="hold"/>
                                        <p:tgtEl>
                                          <p:spTgt spid="16"/>
                                        </p:tgtEl>
                                        <p:attrNameLst>
                                          <p:attrName>ppt_w</p:attrName>
                                        </p:attrNameLst>
                                      </p:cBhvr>
                                      <p:tavLst>
                                        <p:tav tm="0">
                                          <p:val>
                                            <p:fltVal val="0"/>
                                          </p:val>
                                        </p:tav>
                                        <p:tav tm="100000">
                                          <p:val>
                                            <p:strVal val="#ppt_w"/>
                                          </p:val>
                                        </p:tav>
                                      </p:tavLst>
                                    </p:anim>
                                    <p:anim calcmode="lin" valueType="num">
                                      <p:cBhvr>
                                        <p:cTn id="77" dur="500" fill="hold"/>
                                        <p:tgtEl>
                                          <p:spTgt spid="16"/>
                                        </p:tgtEl>
                                        <p:attrNameLst>
                                          <p:attrName>ppt_h</p:attrName>
                                        </p:attrNameLst>
                                      </p:cBhvr>
                                      <p:tavLst>
                                        <p:tav tm="0">
                                          <p:val>
                                            <p:fltVal val="0"/>
                                          </p:val>
                                        </p:tav>
                                        <p:tav tm="100000">
                                          <p:val>
                                            <p:strVal val="#ppt_h"/>
                                          </p:val>
                                        </p:tav>
                                      </p:tavLst>
                                    </p:anim>
                                    <p:animEffect transition="in" filter="fade">
                                      <p:cBhvr>
                                        <p:cTn id="78" dur="500"/>
                                        <p:tgtEl>
                                          <p:spTgt spid="16"/>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Effect transition="in" filter="fad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Credit items on the bank Statement and not in the CRJ</a:t>
            </a:r>
            <a:endParaRPr lang="en-ZA" dirty="0"/>
          </a:p>
        </p:txBody>
      </p:sp>
      <p:sp>
        <p:nvSpPr>
          <p:cNvPr id="6" name="Rectangle 5"/>
          <p:cNvSpPr/>
          <p:nvPr/>
        </p:nvSpPr>
        <p:spPr>
          <a:xfrm>
            <a:off x="179512" y="4503672"/>
            <a:ext cx="4104456" cy="1373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p:cNvSpPr/>
          <p:nvPr/>
        </p:nvSpPr>
        <p:spPr>
          <a:xfrm>
            <a:off x="179512" y="908720"/>
            <a:ext cx="4104456" cy="346005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p:cNvSpPr/>
          <p:nvPr/>
        </p:nvSpPr>
        <p:spPr>
          <a:xfrm>
            <a:off x="213939" y="6087487"/>
            <a:ext cx="4032448" cy="70788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951170"/>
            <a:ext cx="4392488" cy="108850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ounded Rectangle 9"/>
          <p:cNvSpPr/>
          <p:nvPr/>
        </p:nvSpPr>
        <p:spPr>
          <a:xfrm>
            <a:off x="4572000" y="3933056"/>
            <a:ext cx="4392488" cy="1565839"/>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54519" y="5877272"/>
            <a:ext cx="4392488" cy="82809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03176" y="908720"/>
            <a:ext cx="3998021" cy="3477875"/>
          </a:xfrm>
          <a:prstGeom prst="rect">
            <a:avLst/>
          </a:prstGeom>
          <a:noFill/>
        </p:spPr>
        <p:txBody>
          <a:bodyPr wrap="square" rtlCol="0">
            <a:spAutoFit/>
          </a:bodyPr>
          <a:lstStyle/>
          <a:p>
            <a:r>
              <a:rPr lang="en-ZA" sz="2000" b="1" dirty="0"/>
              <a:t>Dishonoured Cheques – cheques that are stamped by the bank and returned</a:t>
            </a:r>
            <a:endParaRPr lang="en-ZA" sz="2000" b="1" dirty="0"/>
          </a:p>
          <a:p>
            <a:pPr marL="285750" lvl="0" indent="-285750">
              <a:buFont typeface="Arial" panose="020B0604020202020204" pitchFamily="34" charset="0"/>
              <a:buChar char="•"/>
            </a:pPr>
            <a:r>
              <a:rPr lang="en-ZA" sz="2000" b="1" dirty="0"/>
              <a:t>Insufficient funds</a:t>
            </a:r>
            <a:endParaRPr lang="en-ZA" sz="2000" b="1" dirty="0"/>
          </a:p>
          <a:p>
            <a:pPr marL="285750" lvl="0" indent="-285750">
              <a:buFont typeface="Arial" panose="020B0604020202020204" pitchFamily="34" charset="0"/>
              <a:buChar char="•"/>
            </a:pPr>
            <a:r>
              <a:rPr lang="en-ZA" sz="2000" b="1" dirty="0"/>
              <a:t>Altered cheques</a:t>
            </a:r>
            <a:endParaRPr lang="en-ZA" sz="2000" b="1" dirty="0"/>
          </a:p>
          <a:p>
            <a:pPr marL="285750" lvl="0" indent="-285750">
              <a:buFont typeface="Arial" panose="020B0604020202020204" pitchFamily="34" charset="0"/>
              <a:buChar char="•"/>
            </a:pPr>
            <a:r>
              <a:rPr lang="en-ZA" sz="2000" b="1" dirty="0"/>
              <a:t>Not signed by drawer</a:t>
            </a:r>
            <a:endParaRPr lang="en-ZA" sz="2000" b="1" dirty="0"/>
          </a:p>
          <a:p>
            <a:pPr marL="285750" lvl="0" indent="-285750">
              <a:buFont typeface="Arial" panose="020B0604020202020204" pitchFamily="34" charset="0"/>
              <a:buChar char="•"/>
            </a:pPr>
            <a:r>
              <a:rPr lang="en-ZA" sz="2000" b="1" dirty="0"/>
              <a:t>Words in figures does not correspond to amounts in figures</a:t>
            </a:r>
            <a:endParaRPr lang="en-ZA" sz="2000" b="1" dirty="0"/>
          </a:p>
          <a:p>
            <a:pPr marL="285750" indent="-285750">
              <a:buFont typeface="Arial" panose="020B0604020202020204" pitchFamily="34" charset="0"/>
              <a:buChar char="•"/>
            </a:pPr>
            <a:r>
              <a:rPr lang="en-ZA" sz="2000" b="1" dirty="0"/>
              <a:t>Post-dated cheques mistakenly deposit</a:t>
            </a:r>
            <a:endParaRPr lang="en-ZA" sz="2000" b="1" dirty="0"/>
          </a:p>
        </p:txBody>
      </p:sp>
      <p:sp>
        <p:nvSpPr>
          <p:cNvPr id="13" name="TextBox 12"/>
          <p:cNvSpPr txBox="1"/>
          <p:nvPr/>
        </p:nvSpPr>
        <p:spPr>
          <a:xfrm>
            <a:off x="4572000" y="2033757"/>
            <a:ext cx="4392488" cy="923330"/>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CPJ</a:t>
            </a:r>
            <a:endParaRPr lang="en-ZA" b="1" dirty="0" smtClean="0"/>
          </a:p>
          <a:p>
            <a:pPr marL="285750" indent="-285750">
              <a:buFont typeface="Arial" panose="020B0604020202020204" pitchFamily="34" charset="0"/>
              <a:buChar char="•"/>
            </a:pPr>
            <a:r>
              <a:rPr lang="en-ZA" b="1" dirty="0" smtClean="0"/>
              <a:t>Dr </a:t>
            </a:r>
            <a:r>
              <a:rPr lang="en-ZA" b="1" dirty="0"/>
              <a:t>Debtor’s Control (+</a:t>
            </a:r>
            <a:r>
              <a:rPr lang="en-ZA" b="1" dirty="0" smtClean="0"/>
              <a:t>A)</a:t>
            </a:r>
            <a:endParaRPr lang="en-ZA" b="1" dirty="0" smtClean="0"/>
          </a:p>
          <a:p>
            <a:pPr marL="285750" indent="-285750">
              <a:buFont typeface="Arial" panose="020B0604020202020204" pitchFamily="34" charset="0"/>
              <a:buChar char="•"/>
            </a:pPr>
            <a:r>
              <a:rPr lang="en-ZA" b="1" dirty="0" smtClean="0"/>
              <a:t>Cr </a:t>
            </a:r>
            <a:r>
              <a:rPr lang="en-ZA" b="1" dirty="0"/>
              <a:t>Bank (-A</a:t>
            </a:r>
            <a:endParaRPr lang="en-ZA" b="1" dirty="0"/>
          </a:p>
        </p:txBody>
      </p:sp>
      <p:sp>
        <p:nvSpPr>
          <p:cNvPr id="14" name="TextBox 13"/>
          <p:cNvSpPr txBox="1"/>
          <p:nvPr/>
        </p:nvSpPr>
        <p:spPr>
          <a:xfrm>
            <a:off x="213939" y="4503673"/>
            <a:ext cx="4070029" cy="1323439"/>
          </a:xfrm>
          <a:prstGeom prst="rect">
            <a:avLst/>
          </a:prstGeom>
          <a:noFill/>
        </p:spPr>
        <p:txBody>
          <a:bodyPr wrap="square" rtlCol="0">
            <a:spAutoFit/>
          </a:bodyPr>
          <a:lstStyle/>
          <a:p>
            <a:r>
              <a:rPr lang="en-ZA" sz="2000" b="1" dirty="0"/>
              <a:t>Cheques drawn by a another person/business and debited on the bank statement of the business</a:t>
            </a:r>
            <a:endParaRPr lang="en-ZA" sz="2000" b="1" dirty="0"/>
          </a:p>
        </p:txBody>
      </p:sp>
      <p:sp>
        <p:nvSpPr>
          <p:cNvPr id="15" name="TextBox 14"/>
          <p:cNvSpPr txBox="1"/>
          <p:nvPr/>
        </p:nvSpPr>
        <p:spPr>
          <a:xfrm>
            <a:off x="4604289" y="4021567"/>
            <a:ext cx="4360199" cy="1477328"/>
          </a:xfrm>
          <a:prstGeom prst="rect">
            <a:avLst/>
          </a:prstGeom>
          <a:noFill/>
        </p:spPr>
        <p:txBody>
          <a:bodyPr wrap="square" rtlCol="0">
            <a:spAutoFit/>
          </a:bodyPr>
          <a:lstStyle/>
          <a:p>
            <a:pPr marL="285750" indent="-285750">
              <a:buFont typeface="Arial" panose="020B0604020202020204" pitchFamily="34" charset="0"/>
              <a:buChar char="•"/>
            </a:pPr>
            <a:r>
              <a:rPr lang="en-ZA" b="1" dirty="0"/>
              <a:t>Reconciliation Statement in the credit column</a:t>
            </a:r>
            <a:endParaRPr lang="en-ZA" b="1" dirty="0"/>
          </a:p>
          <a:p>
            <a:pPr marL="285750" indent="-285750">
              <a:buFont typeface="Arial" panose="020B0604020202020204" pitchFamily="34" charset="0"/>
              <a:buChar char="•"/>
            </a:pPr>
            <a:r>
              <a:rPr lang="en-ZA" b="1" dirty="0"/>
              <a:t>Credit correction of </a:t>
            </a:r>
            <a:r>
              <a:rPr lang="en-ZA" b="1" dirty="0" smtClean="0"/>
              <a:t>error.</a:t>
            </a:r>
            <a:endParaRPr lang="en-ZA" b="1" dirty="0" smtClean="0"/>
          </a:p>
          <a:p>
            <a:pPr marL="285750" indent="-285750">
              <a:buFont typeface="Arial" panose="020B0604020202020204" pitchFamily="34" charset="0"/>
              <a:buChar char="•"/>
            </a:pPr>
            <a:r>
              <a:rPr lang="en-ZA" b="1" dirty="0" smtClean="0"/>
              <a:t>The </a:t>
            </a:r>
            <a:r>
              <a:rPr lang="en-ZA" b="1" dirty="0"/>
              <a:t>bank will credit the bank statement in the following month.</a:t>
            </a:r>
            <a:endParaRPr lang="en-ZA" b="1" dirty="0"/>
          </a:p>
        </p:txBody>
      </p:sp>
      <p:sp>
        <p:nvSpPr>
          <p:cNvPr id="3" name="TextBox 2"/>
          <p:cNvSpPr txBox="1"/>
          <p:nvPr/>
        </p:nvSpPr>
        <p:spPr>
          <a:xfrm>
            <a:off x="231892" y="6087487"/>
            <a:ext cx="3819578" cy="707886"/>
          </a:xfrm>
          <a:prstGeom prst="rect">
            <a:avLst/>
          </a:prstGeom>
          <a:noFill/>
        </p:spPr>
        <p:txBody>
          <a:bodyPr wrap="square" rtlCol="0">
            <a:spAutoFit/>
          </a:bodyPr>
          <a:lstStyle/>
          <a:p>
            <a:r>
              <a:rPr lang="en-ZA" sz="2000" b="1" dirty="0"/>
              <a:t>Cheques drawn in previous months</a:t>
            </a:r>
            <a:endParaRPr lang="en-ZA" sz="2000" b="1" dirty="0"/>
          </a:p>
        </p:txBody>
      </p:sp>
      <p:sp>
        <p:nvSpPr>
          <p:cNvPr id="4" name="TextBox 3"/>
          <p:cNvSpPr txBox="1"/>
          <p:nvPr/>
        </p:nvSpPr>
        <p:spPr>
          <a:xfrm>
            <a:off x="4572000" y="5968151"/>
            <a:ext cx="4375007" cy="646331"/>
          </a:xfrm>
          <a:prstGeom prst="rect">
            <a:avLst/>
          </a:prstGeom>
          <a:noFill/>
        </p:spPr>
        <p:txBody>
          <a:bodyPr wrap="square" rtlCol="0">
            <a:spAutoFit/>
          </a:bodyPr>
          <a:lstStyle/>
          <a:p>
            <a:r>
              <a:rPr lang="en-ZA" b="1" dirty="0"/>
              <a:t>Tick off against previous month’s Bank Reconciliation Statement</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Effect transition="in" filter="fade">
                                      <p:cBhvr>
                                        <p:cTn id="78" dur="500"/>
                                        <p:tgtEl>
                                          <p:spTgt spid="3"/>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Effect transition="in" filter="fad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4"/>
                                        </p:tgtEl>
                                        <p:attrNameLst>
                                          <p:attrName>style.visibility</p:attrName>
                                        </p:attrNameLst>
                                      </p:cBhvr>
                                      <p:to>
                                        <p:strVal val="visible"/>
                                      </p:to>
                                    </p:set>
                                    <p:anim calcmode="lin" valueType="num">
                                      <p:cBhvr>
                                        <p:cTn id="90" dur="500" fill="hold"/>
                                        <p:tgtEl>
                                          <p:spTgt spid="4"/>
                                        </p:tgtEl>
                                        <p:attrNameLst>
                                          <p:attrName>ppt_w</p:attrName>
                                        </p:attrNameLst>
                                      </p:cBhvr>
                                      <p:tavLst>
                                        <p:tav tm="0">
                                          <p:val>
                                            <p:fltVal val="0"/>
                                          </p:val>
                                        </p:tav>
                                        <p:tav tm="100000">
                                          <p:val>
                                            <p:strVal val="#ppt_w"/>
                                          </p:val>
                                        </p:tav>
                                      </p:tavLst>
                                    </p:anim>
                                    <p:anim calcmode="lin" valueType="num">
                                      <p:cBhvr>
                                        <p:cTn id="91" dur="500" fill="hold"/>
                                        <p:tgtEl>
                                          <p:spTgt spid="4"/>
                                        </p:tgtEl>
                                        <p:attrNameLst>
                                          <p:attrName>ppt_h</p:attrName>
                                        </p:attrNameLst>
                                      </p:cBhvr>
                                      <p:tavLst>
                                        <p:tav tm="0">
                                          <p:val>
                                            <p:fltVal val="0"/>
                                          </p:val>
                                        </p:tav>
                                        <p:tav tm="100000">
                                          <p:val>
                                            <p:strVal val="#ppt_h"/>
                                          </p:val>
                                        </p:tav>
                                      </p:tavLst>
                                    </p:anim>
                                    <p:animEffect transition="in" filter="fade">
                                      <p:cBhvr>
                                        <p:cTn id="9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p:bldP spid="13" grpId="0"/>
      <p:bldP spid="14" grpId="0"/>
      <p:bldP spid="15"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41" y="119423"/>
            <a:ext cx="8712968" cy="924475"/>
          </a:xfrm>
        </p:spPr>
        <p:txBody>
          <a:bodyPr>
            <a:normAutofit fontScale="90000"/>
          </a:bodyPr>
          <a:lstStyle/>
          <a:p>
            <a:r>
              <a:rPr lang="en-ZA" dirty="0"/>
              <a:t>Items in the CRJ and not in the Bank Statement</a:t>
            </a:r>
            <a:endParaRPr lang="en-ZA" dirty="0"/>
          </a:p>
        </p:txBody>
      </p:sp>
      <p:sp>
        <p:nvSpPr>
          <p:cNvPr id="7" name="Rectangle 6"/>
          <p:cNvSpPr/>
          <p:nvPr/>
        </p:nvSpPr>
        <p:spPr>
          <a:xfrm>
            <a:off x="219704" y="2521226"/>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54519" y="1980002"/>
            <a:ext cx="4392488" cy="195305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23927" y="2804612"/>
            <a:ext cx="3744416" cy="461665"/>
          </a:xfrm>
          <a:prstGeom prst="rect">
            <a:avLst/>
          </a:prstGeom>
          <a:noFill/>
        </p:spPr>
        <p:txBody>
          <a:bodyPr wrap="square" rtlCol="0">
            <a:spAutoFit/>
          </a:bodyPr>
          <a:lstStyle/>
          <a:p>
            <a:r>
              <a:rPr lang="en-ZA" sz="2400" b="1" dirty="0" smtClean="0"/>
              <a:t>Deposits</a:t>
            </a:r>
            <a:endParaRPr lang="en-ZA" sz="2400" b="1" dirty="0"/>
          </a:p>
        </p:txBody>
      </p:sp>
      <p:sp>
        <p:nvSpPr>
          <p:cNvPr id="13" name="TextBox 12"/>
          <p:cNvSpPr txBox="1"/>
          <p:nvPr/>
        </p:nvSpPr>
        <p:spPr>
          <a:xfrm>
            <a:off x="4551783" y="2217865"/>
            <a:ext cx="4395223" cy="1477328"/>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Bank </a:t>
            </a:r>
            <a:r>
              <a:rPr lang="en-ZA" b="1" dirty="0"/>
              <a:t>Reconciliation Statement in the credit column</a:t>
            </a:r>
            <a:endParaRPr lang="en-ZA" b="1" dirty="0"/>
          </a:p>
          <a:p>
            <a:pPr marL="285750" indent="-285750">
              <a:buFont typeface="Arial" panose="020B0604020202020204" pitchFamily="34" charset="0"/>
              <a:buChar char="•"/>
            </a:pPr>
            <a:r>
              <a:rPr lang="en-ZA" b="1" dirty="0"/>
              <a:t>Credit late deposit</a:t>
            </a:r>
            <a:endParaRPr lang="en-ZA" b="1" dirty="0"/>
          </a:p>
          <a:p>
            <a:pPr marL="285750" indent="-285750">
              <a:buFont typeface="Arial" panose="020B0604020202020204" pitchFamily="34" charset="0"/>
              <a:buChar char="•"/>
            </a:pPr>
            <a:r>
              <a:rPr lang="en-ZA" b="1" dirty="0"/>
              <a:t>The bank will credit the bank statement in the following month.</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Items in the CPJ and not the Bank Statement</a:t>
            </a:r>
            <a:endParaRPr lang="en-ZA" dirty="0"/>
          </a:p>
        </p:txBody>
      </p:sp>
      <p:sp>
        <p:nvSpPr>
          <p:cNvPr id="7" name="Rectangle 6"/>
          <p:cNvSpPr/>
          <p:nvPr/>
        </p:nvSpPr>
        <p:spPr>
          <a:xfrm>
            <a:off x="179512" y="1493168"/>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196752"/>
            <a:ext cx="4392488" cy="187220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92948" y="1638054"/>
            <a:ext cx="4019012" cy="830997"/>
          </a:xfrm>
          <a:prstGeom prst="rect">
            <a:avLst/>
          </a:prstGeom>
          <a:noFill/>
        </p:spPr>
        <p:txBody>
          <a:bodyPr wrap="square" rtlCol="0">
            <a:spAutoFit/>
          </a:bodyPr>
          <a:lstStyle/>
          <a:p>
            <a:r>
              <a:rPr lang="en-ZA" sz="2400" b="1" dirty="0"/>
              <a:t>Cheques (including salary cheques)</a:t>
            </a:r>
            <a:endParaRPr lang="en-ZA" sz="2400" b="1" dirty="0"/>
          </a:p>
        </p:txBody>
      </p:sp>
      <p:sp>
        <p:nvSpPr>
          <p:cNvPr id="13" name="TextBox 12"/>
          <p:cNvSpPr txBox="1"/>
          <p:nvPr/>
        </p:nvSpPr>
        <p:spPr>
          <a:xfrm>
            <a:off x="4595905" y="1286180"/>
            <a:ext cx="4392488" cy="1477328"/>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Bank </a:t>
            </a:r>
            <a:r>
              <a:rPr lang="en-ZA" b="1" dirty="0"/>
              <a:t>Reconciliation Statement in the debit column</a:t>
            </a:r>
            <a:endParaRPr lang="en-ZA" b="1" dirty="0"/>
          </a:p>
          <a:p>
            <a:pPr marL="285750" indent="-285750">
              <a:buFont typeface="Arial" panose="020B0604020202020204" pitchFamily="34" charset="0"/>
              <a:buChar char="•"/>
            </a:pPr>
            <a:r>
              <a:rPr lang="en-ZA" b="1" dirty="0"/>
              <a:t>Debit outstanding cheques</a:t>
            </a:r>
            <a:endParaRPr lang="en-ZA" b="1" dirty="0"/>
          </a:p>
          <a:p>
            <a:pPr marL="285750" indent="-285750">
              <a:buFont typeface="Arial" panose="020B0604020202020204" pitchFamily="34" charset="0"/>
              <a:buChar char="•"/>
            </a:pPr>
            <a:r>
              <a:rPr lang="en-ZA" b="1" dirty="0"/>
              <a:t>The bank will debit the bank statement in the following month.</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smtClean="0"/>
              <a:t>Items on the previous month’s Bank Reconciliation Statement</a:t>
            </a:r>
            <a:endParaRPr lang="en-ZA" dirty="0"/>
          </a:p>
        </p:txBody>
      </p:sp>
      <p:sp>
        <p:nvSpPr>
          <p:cNvPr id="7" name="Rectangle 6"/>
          <p:cNvSpPr/>
          <p:nvPr/>
        </p:nvSpPr>
        <p:spPr>
          <a:xfrm>
            <a:off x="179512" y="1493168"/>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p:cNvSpPr/>
          <p:nvPr/>
        </p:nvSpPr>
        <p:spPr>
          <a:xfrm>
            <a:off x="269624" y="3509329"/>
            <a:ext cx="4032448" cy="170657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042763"/>
            <a:ext cx="4392488" cy="1836913"/>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22027" y="3068960"/>
            <a:ext cx="4392488" cy="120032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07872" y="1561854"/>
            <a:ext cx="3744416" cy="707886"/>
          </a:xfrm>
          <a:prstGeom prst="rect">
            <a:avLst/>
          </a:prstGeom>
          <a:noFill/>
        </p:spPr>
        <p:txBody>
          <a:bodyPr wrap="square" rtlCol="0">
            <a:spAutoFit/>
          </a:bodyPr>
          <a:lstStyle/>
          <a:p>
            <a:r>
              <a:rPr lang="en-ZA" sz="2000" b="1" dirty="0"/>
              <a:t>Cheques that still need to presented for payment</a:t>
            </a:r>
            <a:endParaRPr lang="en-ZA" sz="2000" b="1" dirty="0"/>
          </a:p>
        </p:txBody>
      </p:sp>
      <p:sp>
        <p:nvSpPr>
          <p:cNvPr id="13" name="TextBox 12"/>
          <p:cNvSpPr txBox="1"/>
          <p:nvPr/>
        </p:nvSpPr>
        <p:spPr>
          <a:xfrm>
            <a:off x="4572000" y="1084057"/>
            <a:ext cx="4392488" cy="1754326"/>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Bank </a:t>
            </a:r>
            <a:r>
              <a:rPr lang="en-ZA" b="1" dirty="0"/>
              <a:t>Reconciliation Statement in the debit column</a:t>
            </a:r>
            <a:endParaRPr lang="en-ZA" b="1" dirty="0"/>
          </a:p>
          <a:p>
            <a:pPr marL="285750" indent="-285750">
              <a:buFont typeface="Arial" panose="020B0604020202020204" pitchFamily="34" charset="0"/>
              <a:buChar char="•"/>
            </a:pPr>
            <a:r>
              <a:rPr lang="en-ZA" b="1" dirty="0"/>
              <a:t>Debit outstanding cheques</a:t>
            </a:r>
            <a:endParaRPr lang="en-ZA" b="1" dirty="0"/>
          </a:p>
          <a:p>
            <a:pPr marL="285750" indent="-285750">
              <a:buFont typeface="Arial" panose="020B0604020202020204" pitchFamily="34" charset="0"/>
              <a:buChar char="•"/>
            </a:pPr>
            <a:r>
              <a:rPr lang="en-ZA" b="1" dirty="0"/>
              <a:t>The bank will debit the bank statement when the cheque is presented for payment</a:t>
            </a:r>
            <a:endParaRPr lang="en-ZA" b="1" dirty="0"/>
          </a:p>
        </p:txBody>
      </p:sp>
      <p:sp>
        <p:nvSpPr>
          <p:cNvPr id="16" name="TextBox 15"/>
          <p:cNvSpPr txBox="1"/>
          <p:nvPr/>
        </p:nvSpPr>
        <p:spPr>
          <a:xfrm>
            <a:off x="277411" y="3622390"/>
            <a:ext cx="4025730" cy="1631216"/>
          </a:xfrm>
          <a:prstGeom prst="rect">
            <a:avLst/>
          </a:prstGeom>
          <a:noFill/>
        </p:spPr>
        <p:txBody>
          <a:bodyPr wrap="square" rtlCol="0">
            <a:spAutoFit/>
          </a:bodyPr>
          <a:lstStyle/>
          <a:p>
            <a:pPr marL="285750" indent="-285750">
              <a:buFont typeface="Arial" panose="020B0604020202020204" pitchFamily="34" charset="0"/>
              <a:buChar char="•"/>
            </a:pPr>
            <a:r>
              <a:rPr lang="en-ZA" sz="2000" b="1" dirty="0"/>
              <a:t>Cheques that are lost in transit </a:t>
            </a:r>
            <a:endParaRPr lang="en-ZA" sz="2000" b="1" dirty="0"/>
          </a:p>
          <a:p>
            <a:r>
              <a:rPr lang="en-ZA" sz="2000" b="1" dirty="0"/>
              <a:t> </a:t>
            </a:r>
            <a:endParaRPr lang="en-ZA" sz="2000" b="1" dirty="0"/>
          </a:p>
          <a:p>
            <a:pPr marL="285750" indent="-285750">
              <a:buFont typeface="Arial" panose="020B0604020202020204" pitchFamily="34" charset="0"/>
              <a:buChar char="•"/>
            </a:pPr>
            <a:r>
              <a:rPr lang="en-ZA" sz="2000" b="1" dirty="0"/>
              <a:t>Stale cheque – more than 6 months old</a:t>
            </a:r>
            <a:endParaRPr lang="en-ZA" sz="2000" b="1" dirty="0"/>
          </a:p>
        </p:txBody>
      </p:sp>
      <p:sp>
        <p:nvSpPr>
          <p:cNvPr id="17" name="TextBox 16"/>
          <p:cNvSpPr txBox="1"/>
          <p:nvPr/>
        </p:nvSpPr>
        <p:spPr>
          <a:xfrm>
            <a:off x="4593348" y="3068959"/>
            <a:ext cx="4392488" cy="1200329"/>
          </a:xfrm>
          <a:prstGeom prst="rect">
            <a:avLst/>
          </a:prstGeom>
          <a:noFill/>
        </p:spPr>
        <p:txBody>
          <a:bodyPr wrap="square" rtlCol="0">
            <a:spAutoFit/>
          </a:bodyPr>
          <a:lstStyle/>
          <a:p>
            <a:pPr marL="285750" lvl="0" indent="-285750">
              <a:buFont typeface="Arial" panose="020B0604020202020204" pitchFamily="34" charset="0"/>
              <a:buChar char="•"/>
            </a:pPr>
            <a:r>
              <a:rPr lang="en-ZA" b="1" dirty="0" smtClean="0"/>
              <a:t>CRJ – CANCEL CHEQUE</a:t>
            </a:r>
            <a:endParaRPr lang="en-ZA" b="1" dirty="0" smtClean="0"/>
          </a:p>
          <a:p>
            <a:pPr marL="285750" lvl="0" indent="-285750">
              <a:buFont typeface="Arial" panose="020B0604020202020204" pitchFamily="34" charset="0"/>
              <a:buChar char="•"/>
            </a:pPr>
            <a:r>
              <a:rPr lang="en-ZA" b="1" dirty="0" smtClean="0"/>
              <a:t>Dr </a:t>
            </a:r>
            <a:r>
              <a:rPr lang="en-ZA" b="1" dirty="0"/>
              <a:t>Bank (+A)  </a:t>
            </a:r>
            <a:endParaRPr lang="en-ZA" b="1" dirty="0"/>
          </a:p>
          <a:p>
            <a:pPr marL="285750" lvl="0" indent="-285750">
              <a:buFont typeface="Arial" panose="020B0604020202020204" pitchFamily="34" charset="0"/>
              <a:buChar char="•"/>
            </a:pPr>
            <a:r>
              <a:rPr lang="en-ZA" b="1" dirty="0"/>
              <a:t>Cr ……..Account (+E – Expense </a:t>
            </a:r>
            <a:r>
              <a:rPr lang="en-ZA" b="1" dirty="0" smtClean="0"/>
              <a:t>/</a:t>
            </a:r>
            <a:endParaRPr lang="en-ZA" b="1" dirty="0" smtClean="0"/>
          </a:p>
          <a:p>
            <a:pPr lvl="0"/>
            <a:r>
              <a:rPr lang="en-ZA" b="1" dirty="0"/>
              <a:t> </a:t>
            </a:r>
            <a:r>
              <a:rPr lang="en-ZA" b="1" dirty="0" smtClean="0"/>
              <a:t>   -A </a:t>
            </a:r>
            <a:r>
              <a:rPr lang="en-ZA" b="1" dirty="0"/>
              <a:t>– Asset </a:t>
            </a:r>
            <a:r>
              <a:rPr lang="en-ZA" b="1" dirty="0" smtClean="0"/>
              <a:t>/+</a:t>
            </a:r>
            <a:r>
              <a:rPr lang="en-ZA" b="1" dirty="0"/>
              <a:t>L – </a:t>
            </a:r>
            <a:r>
              <a:rPr lang="en-ZA" b="1" dirty="0" smtClean="0"/>
              <a:t>Liability</a:t>
            </a:r>
            <a:endParaRPr lang="en-ZA" b="1" dirty="0"/>
          </a:p>
        </p:txBody>
      </p:sp>
      <p:sp>
        <p:nvSpPr>
          <p:cNvPr id="18" name="Rounded Rectangle 17"/>
          <p:cNvSpPr/>
          <p:nvPr/>
        </p:nvSpPr>
        <p:spPr>
          <a:xfrm>
            <a:off x="4522027" y="4387338"/>
            <a:ext cx="4392488" cy="230832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TextBox 2"/>
          <p:cNvSpPr txBox="1"/>
          <p:nvPr/>
        </p:nvSpPr>
        <p:spPr>
          <a:xfrm>
            <a:off x="4632355" y="4387338"/>
            <a:ext cx="4353659" cy="2308324"/>
          </a:xfrm>
          <a:prstGeom prst="rect">
            <a:avLst/>
          </a:prstGeom>
          <a:noFill/>
        </p:spPr>
        <p:txBody>
          <a:bodyPr wrap="square" rtlCol="0">
            <a:spAutoFit/>
          </a:bodyPr>
          <a:lstStyle/>
          <a:p>
            <a:r>
              <a:rPr lang="en-ZA" b="1" dirty="0"/>
              <a:t>If a new cheque is </a:t>
            </a:r>
            <a:r>
              <a:rPr lang="en-ZA" b="1" dirty="0" smtClean="0"/>
              <a:t>required:</a:t>
            </a:r>
            <a:endParaRPr lang="en-ZA" b="1" dirty="0"/>
          </a:p>
          <a:p>
            <a:pPr marL="285750" indent="-285750">
              <a:buFont typeface="Arial" panose="020B0604020202020204" pitchFamily="34" charset="0"/>
              <a:buChar char="•"/>
            </a:pPr>
            <a:r>
              <a:rPr lang="en-ZA" b="1" dirty="0" smtClean="0"/>
              <a:t>CPJ </a:t>
            </a:r>
            <a:endParaRPr lang="en-ZA" b="1" dirty="0" smtClean="0"/>
          </a:p>
          <a:p>
            <a:pPr marL="285750" indent="-285750">
              <a:buFont typeface="Arial" panose="020B0604020202020204" pitchFamily="34" charset="0"/>
              <a:buChar char="•"/>
            </a:pPr>
            <a:r>
              <a:rPr lang="en-ZA" b="1" dirty="0" smtClean="0"/>
              <a:t>Dr </a:t>
            </a:r>
            <a:r>
              <a:rPr lang="en-ZA" b="1" dirty="0"/>
              <a:t>……..Account (-E – Expense </a:t>
            </a:r>
            <a:r>
              <a:rPr lang="en-ZA" b="1" dirty="0" smtClean="0"/>
              <a:t>+A </a:t>
            </a:r>
            <a:r>
              <a:rPr lang="en-ZA" b="1" dirty="0"/>
              <a:t>– Asset /</a:t>
            </a:r>
            <a:r>
              <a:rPr lang="en-ZA" b="1" dirty="0" smtClean="0"/>
              <a:t>-L </a:t>
            </a:r>
            <a:r>
              <a:rPr lang="en-ZA" b="1" dirty="0"/>
              <a:t>– Liability </a:t>
            </a:r>
            <a:endParaRPr lang="en-ZA" b="1" dirty="0"/>
          </a:p>
          <a:p>
            <a:pPr marL="285750" lvl="0" indent="-285750">
              <a:buFont typeface="Arial" panose="020B0604020202020204" pitchFamily="34" charset="0"/>
              <a:buChar char="•"/>
            </a:pPr>
            <a:r>
              <a:rPr lang="en-ZA" b="1" dirty="0"/>
              <a:t>Cr Bank </a:t>
            </a:r>
            <a:endParaRPr lang="en-ZA" b="1" dirty="0" smtClean="0"/>
          </a:p>
          <a:p>
            <a:pPr marL="285750" lvl="0" indent="-285750">
              <a:buFont typeface="Arial" panose="020B0604020202020204" pitchFamily="34" charset="0"/>
              <a:buChar char="•"/>
            </a:pPr>
            <a:r>
              <a:rPr lang="en-ZA" b="1" dirty="0" smtClean="0"/>
              <a:t>Bank </a:t>
            </a:r>
            <a:r>
              <a:rPr lang="en-ZA" b="1" dirty="0"/>
              <a:t>Reconciliation Statement in the Debit column – Debit outstanding cheques</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Effect transition="in" filter="fade">
                                      <p:cBhvr>
                                        <p:cTn id="7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1" grpId="0" animBg="1"/>
      <p:bldP spid="12" grpId="0"/>
      <p:bldP spid="13" grpId="0"/>
      <p:bldP spid="16" grpId="0"/>
      <p:bldP spid="17" grpId="0"/>
      <p:bldP spid="18"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Autofit/>
          </a:bodyPr>
          <a:lstStyle/>
          <a:p>
            <a:r>
              <a:rPr lang="en-ZA" sz="2800" dirty="0"/>
              <a:t>Cheque amounts do not correspond in the Bank Statement and the CPJ</a:t>
            </a:r>
            <a:endParaRPr lang="en-ZA" sz="2800" dirty="0"/>
          </a:p>
        </p:txBody>
      </p:sp>
      <p:sp>
        <p:nvSpPr>
          <p:cNvPr id="7" name="Rectangle 6"/>
          <p:cNvSpPr/>
          <p:nvPr/>
        </p:nvSpPr>
        <p:spPr>
          <a:xfrm>
            <a:off x="179512" y="1340768"/>
            <a:ext cx="4104456" cy="115721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p:cNvSpPr/>
          <p:nvPr/>
        </p:nvSpPr>
        <p:spPr>
          <a:xfrm>
            <a:off x="179512" y="4149080"/>
            <a:ext cx="4032448" cy="129614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196752"/>
            <a:ext cx="4392488" cy="172819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28831" y="3717032"/>
            <a:ext cx="4392488" cy="230425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05492" y="1349288"/>
            <a:ext cx="4078476" cy="1015663"/>
          </a:xfrm>
          <a:prstGeom prst="rect">
            <a:avLst/>
          </a:prstGeom>
          <a:noFill/>
        </p:spPr>
        <p:txBody>
          <a:bodyPr wrap="square" rtlCol="0">
            <a:spAutoFit/>
          </a:bodyPr>
          <a:lstStyle/>
          <a:p>
            <a:r>
              <a:rPr lang="en-ZA" sz="2000" b="1" dirty="0"/>
              <a:t>The Bank Statement amount R320 is more than the CPJ amount R230 (too </a:t>
            </a:r>
            <a:r>
              <a:rPr lang="en-ZA" sz="2000" b="1" dirty="0" smtClean="0"/>
              <a:t>LITTLE) </a:t>
            </a:r>
            <a:endParaRPr lang="en-ZA" sz="2000" b="1" dirty="0"/>
          </a:p>
        </p:txBody>
      </p:sp>
      <p:sp>
        <p:nvSpPr>
          <p:cNvPr id="13" name="TextBox 12"/>
          <p:cNvSpPr txBox="1"/>
          <p:nvPr/>
        </p:nvSpPr>
        <p:spPr>
          <a:xfrm>
            <a:off x="4571999" y="1218232"/>
            <a:ext cx="4402183" cy="1754326"/>
          </a:xfrm>
          <a:prstGeom prst="rect">
            <a:avLst/>
          </a:prstGeom>
          <a:noFill/>
        </p:spPr>
        <p:txBody>
          <a:bodyPr wrap="square" rtlCol="0">
            <a:spAutoFit/>
          </a:bodyPr>
          <a:lstStyle/>
          <a:p>
            <a:pPr marL="285750" indent="-285750">
              <a:buFont typeface="Arial" panose="020B0604020202020204" pitchFamily="34" charset="0"/>
              <a:buChar char="•"/>
            </a:pPr>
            <a:r>
              <a:rPr lang="en-ZA" b="1" dirty="0"/>
              <a:t>Find the difference:  R320 – R230 = </a:t>
            </a:r>
            <a:r>
              <a:rPr lang="en-ZA" b="1" dirty="0" smtClean="0"/>
              <a:t>R90</a:t>
            </a:r>
            <a:endParaRPr lang="en-ZA" b="1" dirty="0" smtClean="0"/>
          </a:p>
          <a:p>
            <a:pPr marL="285750" indent="-285750">
              <a:buFont typeface="Arial" panose="020B0604020202020204" pitchFamily="34" charset="0"/>
              <a:buChar char="•"/>
            </a:pPr>
            <a:r>
              <a:rPr lang="en-ZA" b="1" dirty="0" smtClean="0"/>
              <a:t>CPJ </a:t>
            </a:r>
            <a:endParaRPr lang="en-ZA" b="1" dirty="0"/>
          </a:p>
          <a:p>
            <a:pPr marL="285750" lvl="0" indent="-285750">
              <a:buFont typeface="Arial" panose="020B0604020202020204" pitchFamily="34" charset="0"/>
              <a:buChar char="•"/>
            </a:pPr>
            <a:r>
              <a:rPr lang="en-ZA" b="1" dirty="0" smtClean="0"/>
              <a:t>Dr </a:t>
            </a:r>
            <a:r>
              <a:rPr lang="en-ZA" b="1" dirty="0"/>
              <a:t>……..Account (-E – </a:t>
            </a:r>
            <a:r>
              <a:rPr lang="en-ZA" b="1" dirty="0" smtClean="0"/>
              <a:t>Expense/</a:t>
            </a:r>
            <a:endParaRPr lang="en-ZA" b="1" dirty="0"/>
          </a:p>
          <a:p>
            <a:r>
              <a:rPr lang="en-ZA" b="1" dirty="0"/>
              <a:t>        </a:t>
            </a:r>
            <a:r>
              <a:rPr lang="en-ZA" b="1" dirty="0" smtClean="0"/>
              <a:t>+</a:t>
            </a:r>
            <a:r>
              <a:rPr lang="en-ZA" b="1" dirty="0"/>
              <a:t>A – </a:t>
            </a:r>
            <a:r>
              <a:rPr lang="en-ZA" b="1" dirty="0" smtClean="0"/>
              <a:t>Asset/-L </a:t>
            </a:r>
            <a:r>
              <a:rPr lang="en-ZA" b="1" dirty="0"/>
              <a:t>– Liability </a:t>
            </a:r>
            <a:endParaRPr lang="en-ZA" b="1" dirty="0" smtClean="0"/>
          </a:p>
          <a:p>
            <a:pPr marL="285750" indent="-285750">
              <a:buFont typeface="Arial" panose="020B0604020202020204" pitchFamily="34" charset="0"/>
              <a:buChar char="•"/>
            </a:pPr>
            <a:r>
              <a:rPr lang="en-ZA" b="1" dirty="0" smtClean="0"/>
              <a:t>Cr </a:t>
            </a:r>
            <a:r>
              <a:rPr lang="en-ZA" b="1" dirty="0"/>
              <a:t>Bank </a:t>
            </a:r>
            <a:endParaRPr lang="en-ZA" b="1" dirty="0"/>
          </a:p>
        </p:txBody>
      </p:sp>
      <p:sp>
        <p:nvSpPr>
          <p:cNvPr id="16" name="TextBox 15"/>
          <p:cNvSpPr txBox="1"/>
          <p:nvPr/>
        </p:nvSpPr>
        <p:spPr>
          <a:xfrm>
            <a:off x="224996" y="4168248"/>
            <a:ext cx="3899792" cy="1015663"/>
          </a:xfrm>
          <a:prstGeom prst="rect">
            <a:avLst/>
          </a:prstGeom>
          <a:noFill/>
        </p:spPr>
        <p:txBody>
          <a:bodyPr wrap="square" rtlCol="0">
            <a:spAutoFit/>
          </a:bodyPr>
          <a:lstStyle/>
          <a:p>
            <a:r>
              <a:rPr lang="en-ZA" sz="2000" b="1" dirty="0"/>
              <a:t>The Bank Statement amount R450 is less than the CPJ amount R540 (too </a:t>
            </a:r>
            <a:r>
              <a:rPr lang="en-ZA" sz="2000" b="1" dirty="0" smtClean="0"/>
              <a:t>MUCH)</a:t>
            </a:r>
            <a:endParaRPr lang="en-ZA" sz="2000" b="1" dirty="0"/>
          </a:p>
        </p:txBody>
      </p:sp>
      <p:sp>
        <p:nvSpPr>
          <p:cNvPr id="17" name="TextBox 16"/>
          <p:cNvSpPr txBox="1"/>
          <p:nvPr/>
        </p:nvSpPr>
        <p:spPr>
          <a:xfrm>
            <a:off x="4581694" y="3841874"/>
            <a:ext cx="4392488" cy="2031325"/>
          </a:xfrm>
          <a:prstGeom prst="rect">
            <a:avLst/>
          </a:prstGeom>
          <a:noFill/>
        </p:spPr>
        <p:txBody>
          <a:bodyPr wrap="square" rtlCol="0">
            <a:spAutoFit/>
          </a:bodyPr>
          <a:lstStyle/>
          <a:p>
            <a:pPr marL="285750" indent="-285750">
              <a:buFont typeface="Arial" panose="020B0604020202020204" pitchFamily="34" charset="0"/>
              <a:buChar char="•"/>
            </a:pPr>
            <a:r>
              <a:rPr lang="en-ZA" b="1" dirty="0"/>
              <a:t>Find the difference:  R540 – R450 = R90</a:t>
            </a:r>
            <a:endParaRPr lang="en-ZA" b="1" dirty="0"/>
          </a:p>
          <a:p>
            <a:pPr marL="285750" indent="-285750">
              <a:buFont typeface="Arial" panose="020B0604020202020204" pitchFamily="34" charset="0"/>
              <a:buChar char="•"/>
            </a:pPr>
            <a:r>
              <a:rPr lang="en-ZA" b="1" dirty="0"/>
              <a:t>Cancel this amount by making an entry in the </a:t>
            </a:r>
            <a:r>
              <a:rPr lang="en-ZA" b="1" dirty="0" smtClean="0"/>
              <a:t>CPJ</a:t>
            </a:r>
            <a:endParaRPr lang="en-ZA" b="1" dirty="0"/>
          </a:p>
          <a:p>
            <a:pPr marL="285750" lvl="0" indent="-285750">
              <a:buFont typeface="Arial" panose="020B0604020202020204" pitchFamily="34" charset="0"/>
              <a:buChar char="•"/>
            </a:pPr>
            <a:r>
              <a:rPr lang="en-ZA" b="1" dirty="0"/>
              <a:t>DR Bank (+A)</a:t>
            </a:r>
            <a:endParaRPr lang="en-ZA" b="1" dirty="0"/>
          </a:p>
          <a:p>
            <a:pPr marL="285750" lvl="0" indent="-285750">
              <a:buFont typeface="Arial" panose="020B0604020202020204" pitchFamily="34" charset="0"/>
              <a:buChar char="•"/>
            </a:pPr>
            <a:r>
              <a:rPr lang="en-ZA" b="1" dirty="0"/>
              <a:t>Cr ……..Account (+E – </a:t>
            </a:r>
            <a:r>
              <a:rPr lang="en-ZA" b="1" dirty="0" smtClean="0"/>
              <a:t>Expense/</a:t>
            </a:r>
            <a:endParaRPr lang="en-ZA" b="1" dirty="0"/>
          </a:p>
          <a:p>
            <a:r>
              <a:rPr lang="en-ZA" b="1" dirty="0"/>
              <a:t>        </a:t>
            </a:r>
            <a:r>
              <a:rPr lang="en-ZA" b="1" dirty="0" smtClean="0"/>
              <a:t>-A – Asset/+L – Liability </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1" grpId="0" animBg="1"/>
      <p:bldP spid="12" grpId="0"/>
      <p:bldP spid="13"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lstStyle/>
          <a:p>
            <a:r>
              <a:rPr lang="en-ZA" dirty="0"/>
              <a:t>Post-dated cheques received</a:t>
            </a:r>
            <a:endParaRPr lang="en-ZA" dirty="0"/>
          </a:p>
        </p:txBody>
      </p:sp>
      <p:sp>
        <p:nvSpPr>
          <p:cNvPr id="7" name="Rectangle 6"/>
          <p:cNvSpPr/>
          <p:nvPr/>
        </p:nvSpPr>
        <p:spPr>
          <a:xfrm>
            <a:off x="179512" y="1561875"/>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p:cNvSpPr/>
          <p:nvPr/>
        </p:nvSpPr>
        <p:spPr>
          <a:xfrm>
            <a:off x="179512" y="4149080"/>
            <a:ext cx="4032448" cy="129614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196752"/>
            <a:ext cx="4392488" cy="172819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ounded Rectangle 10"/>
          <p:cNvSpPr/>
          <p:nvPr/>
        </p:nvSpPr>
        <p:spPr>
          <a:xfrm>
            <a:off x="4528831" y="3717032"/>
            <a:ext cx="4392488" cy="2304256"/>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179512" y="1587938"/>
            <a:ext cx="3744416" cy="830997"/>
          </a:xfrm>
          <a:prstGeom prst="rect">
            <a:avLst/>
          </a:prstGeom>
          <a:noFill/>
        </p:spPr>
        <p:txBody>
          <a:bodyPr wrap="square" rtlCol="0">
            <a:spAutoFit/>
          </a:bodyPr>
          <a:lstStyle/>
          <a:p>
            <a:r>
              <a:rPr lang="en-ZA" sz="2400" b="1" dirty="0"/>
              <a:t>Post-dated cheques received</a:t>
            </a:r>
            <a:endParaRPr lang="en-ZA" sz="2400" b="1" dirty="0"/>
          </a:p>
        </p:txBody>
      </p:sp>
      <p:sp>
        <p:nvSpPr>
          <p:cNvPr id="13" name="TextBox 12"/>
          <p:cNvSpPr txBox="1"/>
          <p:nvPr/>
        </p:nvSpPr>
        <p:spPr>
          <a:xfrm>
            <a:off x="4599175" y="1561875"/>
            <a:ext cx="4375007" cy="923330"/>
          </a:xfrm>
          <a:prstGeom prst="rect">
            <a:avLst/>
          </a:prstGeom>
          <a:noFill/>
        </p:spPr>
        <p:txBody>
          <a:bodyPr wrap="square" rtlCol="0">
            <a:spAutoFit/>
          </a:bodyPr>
          <a:lstStyle/>
          <a:p>
            <a:pPr marL="285750" indent="-285750">
              <a:buFont typeface="Arial" panose="020B0604020202020204" pitchFamily="34" charset="0"/>
              <a:buChar char="•"/>
            </a:pPr>
            <a:r>
              <a:rPr lang="en-ZA" b="1" dirty="0"/>
              <a:t>NO ENTRY </a:t>
            </a:r>
            <a:endParaRPr lang="en-ZA" b="1" dirty="0"/>
          </a:p>
          <a:p>
            <a:pPr marL="285750" indent="-285750">
              <a:buFont typeface="Arial" panose="020B0604020202020204" pitchFamily="34" charset="0"/>
              <a:buChar char="•"/>
            </a:pPr>
            <a:r>
              <a:rPr lang="en-ZA" b="1" dirty="0"/>
              <a:t>Cheque is kept in a safe place and deposited on the due date.</a:t>
            </a:r>
            <a:endParaRPr lang="en-ZA" b="1" dirty="0"/>
          </a:p>
        </p:txBody>
      </p:sp>
      <p:sp>
        <p:nvSpPr>
          <p:cNvPr id="16" name="TextBox 15"/>
          <p:cNvSpPr txBox="1"/>
          <p:nvPr/>
        </p:nvSpPr>
        <p:spPr>
          <a:xfrm>
            <a:off x="179512" y="4168248"/>
            <a:ext cx="4025730" cy="1200329"/>
          </a:xfrm>
          <a:prstGeom prst="rect">
            <a:avLst/>
          </a:prstGeom>
          <a:noFill/>
        </p:spPr>
        <p:txBody>
          <a:bodyPr wrap="square" rtlCol="0">
            <a:spAutoFit/>
          </a:bodyPr>
          <a:lstStyle/>
          <a:p>
            <a:r>
              <a:rPr lang="en-ZA" sz="2400" b="1" dirty="0"/>
              <a:t>If the cheque is mistakenly entered in the CRJ and deposited</a:t>
            </a:r>
            <a:endParaRPr lang="en-ZA" sz="2400" b="1" dirty="0"/>
          </a:p>
        </p:txBody>
      </p:sp>
      <p:sp>
        <p:nvSpPr>
          <p:cNvPr id="17" name="TextBox 16"/>
          <p:cNvSpPr txBox="1"/>
          <p:nvPr/>
        </p:nvSpPr>
        <p:spPr>
          <a:xfrm>
            <a:off x="4572000" y="4244895"/>
            <a:ext cx="4392488" cy="1200329"/>
          </a:xfrm>
          <a:prstGeom prst="rect">
            <a:avLst/>
          </a:prstGeom>
          <a:noFill/>
        </p:spPr>
        <p:txBody>
          <a:bodyPr wrap="square" rtlCol="0">
            <a:spAutoFit/>
          </a:bodyPr>
          <a:lstStyle/>
          <a:p>
            <a:pPr marL="285750" indent="-285750">
              <a:buFont typeface="Arial" panose="020B0604020202020204" pitchFamily="34" charset="0"/>
              <a:buChar char="•"/>
            </a:pPr>
            <a:r>
              <a:rPr lang="en-ZA" b="1" dirty="0"/>
              <a:t>Dishonoured  </a:t>
            </a:r>
            <a:r>
              <a:rPr lang="en-ZA" b="1" dirty="0" smtClean="0"/>
              <a:t>cheque</a:t>
            </a:r>
            <a:endParaRPr lang="en-ZA" b="1" dirty="0" smtClean="0"/>
          </a:p>
          <a:p>
            <a:pPr marL="285750" indent="-285750">
              <a:buFont typeface="Arial" panose="020B0604020202020204" pitchFamily="34" charset="0"/>
              <a:buChar char="•"/>
            </a:pPr>
            <a:r>
              <a:rPr lang="en-ZA" b="1" dirty="0"/>
              <a:t>CPJ</a:t>
            </a:r>
            <a:endParaRPr lang="en-ZA" b="1" dirty="0"/>
          </a:p>
          <a:p>
            <a:pPr marL="285750" indent="-285750">
              <a:buFont typeface="Arial" panose="020B0604020202020204" pitchFamily="34" charset="0"/>
              <a:buChar char="•"/>
            </a:pPr>
            <a:r>
              <a:rPr lang="en-ZA" b="1" dirty="0"/>
              <a:t>Dr Debtor’s Control (+A)</a:t>
            </a:r>
            <a:endParaRPr lang="en-ZA" b="1" dirty="0"/>
          </a:p>
          <a:p>
            <a:pPr marL="285750" indent="-285750">
              <a:buFont typeface="Arial" panose="020B0604020202020204" pitchFamily="34" charset="0"/>
              <a:buChar char="•"/>
            </a:pPr>
            <a:r>
              <a:rPr lang="en-ZA" b="1" dirty="0"/>
              <a:t>Cr Bank (-</a:t>
            </a:r>
            <a:r>
              <a:rPr lang="en-ZA" b="1" dirty="0" smtClean="0"/>
              <a:t>A )</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1" grpId="0" animBg="1"/>
      <p:bldP spid="12" grpId="0"/>
      <p:bldP spid="13"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712968" cy="924475"/>
          </a:xfrm>
        </p:spPr>
        <p:txBody>
          <a:bodyPr>
            <a:normAutofit fontScale="90000"/>
          </a:bodyPr>
          <a:lstStyle/>
          <a:p>
            <a:r>
              <a:rPr lang="en-ZA" dirty="0"/>
              <a:t>Post-dated cheque written out by the business</a:t>
            </a:r>
            <a:endParaRPr lang="en-ZA" dirty="0"/>
          </a:p>
        </p:txBody>
      </p:sp>
      <p:sp>
        <p:nvSpPr>
          <p:cNvPr id="7" name="Rectangle 6"/>
          <p:cNvSpPr/>
          <p:nvPr/>
        </p:nvSpPr>
        <p:spPr>
          <a:xfrm>
            <a:off x="163813" y="2564904"/>
            <a:ext cx="4104456" cy="9361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ounded Rectangle 8"/>
          <p:cNvSpPr/>
          <p:nvPr/>
        </p:nvSpPr>
        <p:spPr>
          <a:xfrm>
            <a:off x="4572000" y="1196752"/>
            <a:ext cx="4392488" cy="367240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TextBox 11"/>
          <p:cNvSpPr txBox="1"/>
          <p:nvPr/>
        </p:nvSpPr>
        <p:spPr>
          <a:xfrm>
            <a:off x="202998" y="2709790"/>
            <a:ext cx="3744416" cy="707886"/>
          </a:xfrm>
          <a:prstGeom prst="rect">
            <a:avLst/>
          </a:prstGeom>
          <a:noFill/>
        </p:spPr>
        <p:txBody>
          <a:bodyPr wrap="square" rtlCol="0">
            <a:spAutoFit/>
          </a:bodyPr>
          <a:lstStyle/>
          <a:p>
            <a:r>
              <a:rPr lang="en-ZA" sz="2000" b="1" dirty="0" smtClean="0"/>
              <a:t>Post-date cheque written out by the business</a:t>
            </a:r>
            <a:endParaRPr lang="en-ZA" sz="2000" b="1" dirty="0"/>
          </a:p>
        </p:txBody>
      </p:sp>
      <p:sp>
        <p:nvSpPr>
          <p:cNvPr id="13" name="TextBox 12"/>
          <p:cNvSpPr txBox="1"/>
          <p:nvPr/>
        </p:nvSpPr>
        <p:spPr>
          <a:xfrm>
            <a:off x="4680011" y="1618344"/>
            <a:ext cx="4176465" cy="2308324"/>
          </a:xfrm>
          <a:prstGeom prst="rect">
            <a:avLst/>
          </a:prstGeom>
          <a:noFill/>
        </p:spPr>
        <p:txBody>
          <a:bodyPr wrap="square" rtlCol="0">
            <a:spAutoFit/>
          </a:bodyPr>
          <a:lstStyle/>
          <a:p>
            <a:pPr marL="285750" indent="-285750">
              <a:buFont typeface="Arial" panose="020B0604020202020204" pitchFamily="34" charset="0"/>
              <a:buChar char="•"/>
            </a:pPr>
            <a:r>
              <a:rPr lang="en-ZA" b="1" dirty="0" smtClean="0"/>
              <a:t>CPJ</a:t>
            </a:r>
            <a:endParaRPr lang="en-ZA" b="1" dirty="0"/>
          </a:p>
          <a:p>
            <a:pPr marL="285750" lvl="0" indent="-285750">
              <a:buFont typeface="Arial" panose="020B0604020202020204" pitchFamily="34" charset="0"/>
              <a:buChar char="•"/>
            </a:pPr>
            <a:r>
              <a:rPr lang="en-ZA" b="1" dirty="0"/>
              <a:t>Dr ……..Account (-E – Expense </a:t>
            </a:r>
            <a:r>
              <a:rPr lang="en-ZA" b="1" dirty="0" smtClean="0"/>
              <a:t>/  </a:t>
            </a:r>
            <a:endParaRPr lang="en-ZA" b="1" dirty="0" smtClean="0"/>
          </a:p>
          <a:p>
            <a:pPr marL="285750" lvl="0" indent="-285750">
              <a:buFont typeface="Arial" panose="020B0604020202020204" pitchFamily="34" charset="0"/>
              <a:buChar char="•"/>
            </a:pPr>
            <a:r>
              <a:rPr lang="en-ZA" b="1" dirty="0"/>
              <a:t> </a:t>
            </a:r>
            <a:r>
              <a:rPr lang="en-ZA" b="1" dirty="0" smtClean="0"/>
              <a:t>    +</a:t>
            </a:r>
            <a:r>
              <a:rPr lang="en-ZA" b="1" dirty="0"/>
              <a:t>A – Asset </a:t>
            </a:r>
            <a:r>
              <a:rPr lang="en-ZA" b="1" dirty="0" smtClean="0"/>
              <a:t>/-</a:t>
            </a:r>
            <a:r>
              <a:rPr lang="en-ZA" b="1" dirty="0"/>
              <a:t>L – </a:t>
            </a:r>
            <a:r>
              <a:rPr lang="en-ZA" b="1" dirty="0" smtClean="0"/>
              <a:t>Liability</a:t>
            </a:r>
            <a:endParaRPr lang="en-ZA" b="1" dirty="0"/>
          </a:p>
          <a:p>
            <a:pPr marL="285750" lvl="0" indent="-285750">
              <a:buFont typeface="Arial" panose="020B0604020202020204" pitchFamily="34" charset="0"/>
              <a:buChar char="•"/>
            </a:pPr>
            <a:r>
              <a:rPr lang="en-ZA" b="1" dirty="0"/>
              <a:t>Cr Bank </a:t>
            </a:r>
            <a:endParaRPr lang="en-ZA" b="1" dirty="0"/>
          </a:p>
          <a:p>
            <a:r>
              <a:rPr lang="en-ZA" b="1" dirty="0"/>
              <a:t> </a:t>
            </a:r>
            <a:endParaRPr lang="en-ZA" b="1" dirty="0"/>
          </a:p>
          <a:p>
            <a:pPr marL="285750" indent="-285750">
              <a:buFont typeface="Arial" panose="020B0604020202020204" pitchFamily="34" charset="0"/>
              <a:buChar char="•"/>
            </a:pPr>
            <a:r>
              <a:rPr lang="en-ZA" b="1" dirty="0" smtClean="0"/>
              <a:t>Bank </a:t>
            </a:r>
            <a:r>
              <a:rPr lang="en-ZA" b="1" dirty="0"/>
              <a:t>Reconciliation Statement in the debit column – debit outstanding cheques</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636912"/>
            <a:ext cx="5791200" cy="1371600"/>
          </a:xfrm>
        </p:spPr>
        <p:txBody>
          <a:bodyPr>
            <a:noAutofit/>
          </a:bodyPr>
          <a:lstStyle/>
          <a:p>
            <a:pPr algn="ctr"/>
            <a:r>
              <a:rPr lang="en-ZA" sz="6600" b="1" dirty="0" smtClean="0"/>
              <a:t>WORKWITH ACTIVITY</a:t>
            </a:r>
            <a:endParaRPr lang="en-ZA" sz="66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431540" y="771183"/>
          <a:ext cx="8064896" cy="304800"/>
        </p:xfrm>
        <a:graphic>
          <a:graphicData uri="http://schemas.openxmlformats.org/drawingml/2006/table">
            <a:tbl>
              <a:tblPr firstRow="1" firstCol="1" bandRow="1">
                <a:tableStyleId>{5940675A-B579-460E-94D1-54222C63F5DA}</a:tableStyleId>
              </a:tblPr>
              <a:tblGrid>
                <a:gridCol w="512229"/>
                <a:gridCol w="7552667"/>
              </a:tblGrid>
              <a:tr h="151765">
                <a:tc>
                  <a:txBody>
                    <a:bodyPr/>
                    <a:lstStyle/>
                    <a:p>
                      <a:pPr>
                        <a:spcAft>
                          <a:spcPts val="0"/>
                        </a:spcAft>
                      </a:pPr>
                      <a:r>
                        <a:rPr lang="en-US" sz="2000" dirty="0">
                          <a:effectLst/>
                        </a:rPr>
                        <a:t>1</a:t>
                      </a:r>
                      <a:endParaRPr lang="en-ZA" sz="2000"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Bring down the totals of the CRJ and CPJ.</a:t>
                      </a:r>
                      <a:endParaRPr lang="en-ZA" sz="2000" dirty="0">
                        <a:effectLst/>
                        <a:latin typeface="Times New Roman" panose="02020603050405020304"/>
                        <a:ea typeface="Times New Roman" panose="02020603050405020304"/>
                      </a:endParaRPr>
                    </a:p>
                  </a:txBody>
                  <a:tcPr marL="68580" marR="68580" marT="0" marB="0"/>
                </a:tc>
              </a:tr>
            </a:tbl>
          </a:graphicData>
        </a:graphic>
      </p:graphicFrame>
      <p:sp>
        <p:nvSpPr>
          <p:cNvPr id="4" name="Rectangle 1"/>
          <p:cNvSpPr>
            <a:spLocks noChangeArrowheads="1"/>
          </p:cNvSpPr>
          <p:nvPr/>
        </p:nvSpPr>
        <p:spPr bwMode="auto">
          <a:xfrm>
            <a:off x="179512" y="63297"/>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PROCEDURE IN RECONCILING THE BANK STATEMENT AND THE CASH JOURNAL</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5" name="Rectangle 4"/>
          <p:cNvSpPr/>
          <p:nvPr/>
        </p:nvSpPr>
        <p:spPr>
          <a:xfrm>
            <a:off x="179512" y="1412776"/>
            <a:ext cx="8352928" cy="369332"/>
          </a:xfrm>
          <a:prstGeom prst="rect">
            <a:avLst/>
          </a:prstGeom>
        </p:spPr>
        <p:txBody>
          <a:bodyPr wrap="square">
            <a:spAutoFit/>
          </a:bodyPr>
          <a:lstStyle/>
          <a:p>
            <a:r>
              <a:rPr lang="en-US" b="1" dirty="0"/>
              <a:t>CASH RECEIPTS JOURNAL OF LAMEESE TRADERS FOR JULY </a:t>
            </a:r>
            <a:r>
              <a:rPr lang="en-US" b="1" dirty="0" smtClean="0"/>
              <a:t>2014 </a:t>
            </a:r>
            <a:r>
              <a:rPr lang="en-US" b="1" dirty="0" smtClean="0"/>
              <a:t>CRJ</a:t>
            </a:r>
            <a:endParaRPr lang="en-ZA" dirty="0"/>
          </a:p>
        </p:txBody>
      </p:sp>
      <p:graphicFrame>
        <p:nvGraphicFramePr>
          <p:cNvPr id="7" name="Table 6"/>
          <p:cNvGraphicFramePr>
            <a:graphicFrameLocks noGrp="1"/>
          </p:cNvGraphicFramePr>
          <p:nvPr/>
        </p:nvGraphicFramePr>
        <p:xfrm>
          <a:off x="179512" y="1916832"/>
          <a:ext cx="8352928" cy="914400"/>
        </p:xfrm>
        <a:graphic>
          <a:graphicData uri="http://schemas.openxmlformats.org/drawingml/2006/table">
            <a:tbl>
              <a:tblPr>
                <a:tableStyleId>{5940675A-B579-460E-94D1-54222C63F5DA}</a:tableStyleId>
              </a:tblPr>
              <a:tblGrid>
                <a:gridCol w="585114"/>
                <a:gridCol w="459002"/>
                <a:gridCol w="2500165"/>
                <a:gridCol w="1257646"/>
                <a:gridCol w="1479584"/>
                <a:gridCol w="443875"/>
                <a:gridCol w="1627542"/>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latin typeface="Arial" panose="020B0604020202020204"/>
                          <a:ea typeface="Calibri" panose="020F0502020204030204"/>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effectLst/>
                        </a:rPr>
                        <a:t>DETAILS</a:t>
                      </a: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31</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Totals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110 000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r>
            </a:tbl>
          </a:graphicData>
        </a:graphic>
      </p:graphicFrame>
      <p:graphicFrame>
        <p:nvGraphicFramePr>
          <p:cNvPr id="8" name="Table 7"/>
          <p:cNvGraphicFramePr>
            <a:graphicFrameLocks noGrp="1"/>
          </p:cNvGraphicFramePr>
          <p:nvPr/>
        </p:nvGraphicFramePr>
        <p:xfrm>
          <a:off x="179514" y="3717032"/>
          <a:ext cx="8352927" cy="914400"/>
        </p:xfrm>
        <a:graphic>
          <a:graphicData uri="http://schemas.openxmlformats.org/drawingml/2006/table">
            <a:tbl>
              <a:tblPr>
                <a:tableStyleId>{5940675A-B579-460E-94D1-54222C63F5DA}</a:tableStyleId>
              </a:tblPr>
              <a:tblGrid>
                <a:gridCol w="591357"/>
                <a:gridCol w="443518"/>
                <a:gridCol w="2587190"/>
                <a:gridCol w="1256635"/>
                <a:gridCol w="1404475"/>
                <a:gridCol w="443518"/>
                <a:gridCol w="1626234"/>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effectLst/>
                        </a:rPr>
                        <a:t>DETAILS</a:t>
                      </a: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31</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effectLst/>
                        </a:rPr>
                        <a:t>Totals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87 000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r>
            </a:tbl>
          </a:graphicData>
        </a:graphic>
      </p:graphicFrame>
      <p:sp>
        <p:nvSpPr>
          <p:cNvPr id="9" name="Rectangle 2"/>
          <p:cNvSpPr>
            <a:spLocks noChangeArrowheads="1"/>
          </p:cNvSpPr>
          <p:nvPr/>
        </p:nvSpPr>
        <p:spPr bwMode="auto">
          <a:xfrm>
            <a:off x="395536" y="3164375"/>
            <a:ext cx="813690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spAutoFit/>
          </a:bodyPr>
          <a:lstStyle>
            <a:lvl1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1pPr>
            <a:lvl2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2pPr>
            <a:lvl3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3pPr>
            <a:lvl4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4pPr>
            <a:lvl5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636520" algn="ctr"/>
                <a:tab pos="5273675" algn="r"/>
              </a:tabLs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2636520" algn="ctr"/>
                <a:tab pos="5273675" algn="r"/>
              </a:tabLst>
            </a:pPr>
            <a:r>
              <a:rPr kumimoji="0" lang="en-GB" altLang="en-US" b="1"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CASH PAYMENTS JOURNAL OF LAMEESE TRADERS JULY </a:t>
            </a:r>
            <a:r>
              <a:rPr kumimoji="0" lang="en-GB" altLang="en-US" b="1"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2014 </a:t>
            </a:r>
            <a:r>
              <a:rPr kumimoji="0" lang="en-GB" altLang="en-US" b="1"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CPJ </a:t>
            </a:r>
            <a:endParaRPr kumimoji="0" lang="en-GB" altLang="en-US"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431540" y="771183"/>
          <a:ext cx="8064896" cy="1524000"/>
        </p:xfrm>
        <a:graphic>
          <a:graphicData uri="http://schemas.openxmlformats.org/drawingml/2006/table">
            <a:tbl>
              <a:tblPr firstRow="1" firstCol="1" bandRow="1">
                <a:tableStyleId>{5940675A-B579-460E-94D1-54222C63F5DA}</a:tableStyleId>
              </a:tblPr>
              <a:tblGrid>
                <a:gridCol w="512229"/>
                <a:gridCol w="7552667"/>
              </a:tblGrid>
              <a:tr h="151130">
                <a:tc>
                  <a:txBody>
                    <a:bodyPr/>
                    <a:lstStyle/>
                    <a:p>
                      <a:pPr>
                        <a:spcAft>
                          <a:spcPts val="0"/>
                        </a:spcAft>
                      </a:pPr>
                      <a:r>
                        <a:rPr lang="en-US" sz="2000" dirty="0">
                          <a:effectLst/>
                        </a:rPr>
                        <a:t>2</a:t>
                      </a:r>
                      <a:endParaRPr lang="en-ZA" sz="2000"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Bring down the total of the Bank account in the General Ledger. This amount may be given or will appear in the previous month’s Bank Reconciliation Statement.</a:t>
                      </a:r>
                      <a:endParaRPr lang="en-ZA" sz="2000" dirty="0">
                        <a:effectLst/>
                      </a:endParaRPr>
                    </a:p>
                    <a:p>
                      <a:pPr>
                        <a:spcAft>
                          <a:spcPts val="0"/>
                        </a:spcAft>
                      </a:pPr>
                      <a:r>
                        <a:rPr lang="en-US" sz="2000" dirty="0">
                          <a:effectLst/>
                        </a:rPr>
                        <a:t>Favourable balance entered on debit side.</a:t>
                      </a:r>
                      <a:endParaRPr lang="en-ZA" sz="2000" dirty="0">
                        <a:effectLst/>
                      </a:endParaRPr>
                    </a:p>
                    <a:p>
                      <a:pPr>
                        <a:spcAft>
                          <a:spcPts val="0"/>
                        </a:spcAft>
                      </a:pPr>
                      <a:r>
                        <a:rPr lang="en-US" sz="2000" dirty="0">
                          <a:effectLst/>
                        </a:rPr>
                        <a:t>Unfavourable balance entered on credit side</a:t>
                      </a:r>
                      <a:endParaRPr lang="en-ZA" sz="2000" dirty="0">
                        <a:effectLst/>
                        <a:latin typeface="Times New Roman" panose="02020603050405020304"/>
                        <a:ea typeface="Times New Roman" panose="02020603050405020304"/>
                      </a:endParaRPr>
                    </a:p>
                  </a:txBody>
                  <a:tcPr marL="68580" marR="68580" marT="0" marB="0"/>
                </a:tc>
              </a:tr>
            </a:tbl>
          </a:graphicData>
        </a:graphic>
      </p:graphicFrame>
      <p:sp>
        <p:nvSpPr>
          <p:cNvPr id="4" name="Rectangle 1"/>
          <p:cNvSpPr>
            <a:spLocks noChangeArrowheads="1"/>
          </p:cNvSpPr>
          <p:nvPr/>
        </p:nvSpPr>
        <p:spPr bwMode="auto">
          <a:xfrm>
            <a:off x="179512" y="63297"/>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PROCEDURE IN RECONCILING THE BANK STATEMENT AND THE CASH JOURNAL</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3" name="Rectangle 2"/>
          <p:cNvSpPr/>
          <p:nvPr/>
        </p:nvSpPr>
        <p:spPr>
          <a:xfrm>
            <a:off x="539552" y="2461921"/>
            <a:ext cx="7920880" cy="369332"/>
          </a:xfrm>
          <a:prstGeom prst="rect">
            <a:avLst/>
          </a:prstGeom>
        </p:spPr>
        <p:txBody>
          <a:bodyPr wrap="square">
            <a:spAutoFit/>
          </a:bodyPr>
          <a:lstStyle/>
          <a:p>
            <a:r>
              <a:rPr lang="en-US" b="1" dirty="0"/>
              <a:t>BANK RECONCILIATION STATEMENT ON 30 JUNE </a:t>
            </a:r>
            <a:r>
              <a:rPr lang="en-US" b="1" dirty="0" smtClean="0"/>
              <a:t>2014</a:t>
            </a:r>
            <a:endParaRPr lang="en-ZA" dirty="0"/>
          </a:p>
        </p:txBody>
      </p:sp>
      <p:graphicFrame>
        <p:nvGraphicFramePr>
          <p:cNvPr id="5" name="Table 4"/>
          <p:cNvGraphicFramePr>
            <a:graphicFrameLocks noGrp="1"/>
          </p:cNvGraphicFramePr>
          <p:nvPr/>
        </p:nvGraphicFramePr>
        <p:xfrm>
          <a:off x="395536" y="2831253"/>
          <a:ext cx="8208912" cy="609600"/>
        </p:xfrm>
        <a:graphic>
          <a:graphicData uri="http://schemas.openxmlformats.org/drawingml/2006/table">
            <a:tbl>
              <a:tblPr firstRow="1" firstCol="1" lastRow="1" lastCol="1" bandRow="1" bandCol="1">
                <a:tableStyleId>{5940675A-B579-460E-94D1-54222C63F5DA}</a:tableStyleId>
              </a:tblPr>
              <a:tblGrid>
                <a:gridCol w="5598304"/>
                <a:gridCol w="1305304"/>
                <a:gridCol w="1305304"/>
              </a:tblGrid>
              <a:tr h="0">
                <a:tc>
                  <a:txBody>
                    <a:bodyPr/>
                    <a:lstStyle/>
                    <a:p>
                      <a:pPr>
                        <a:spcAft>
                          <a:spcPts val="0"/>
                        </a:spcAft>
                      </a:pPr>
                      <a:r>
                        <a:rPr lang="en-US" sz="2000" b="1" dirty="0">
                          <a:effectLst/>
                        </a:rPr>
                        <a:t> </a:t>
                      </a:r>
                      <a:endParaRPr lang="en-ZA" sz="2000" b="1"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b="1">
                          <a:effectLst/>
                        </a:rPr>
                        <a:t>DEBIT</a:t>
                      </a:r>
                      <a:endParaRPr lang="en-ZA" sz="2000" b="1">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b="1" dirty="0">
                          <a:effectLst/>
                        </a:rPr>
                        <a:t>CREDIT</a:t>
                      </a:r>
                      <a:endParaRPr lang="en-ZA" sz="2000" b="1" dirty="0">
                        <a:effectLst/>
                        <a:latin typeface="Times New Roman" panose="02020603050405020304"/>
                        <a:ea typeface="Times New Roman" panose="02020603050405020304"/>
                      </a:endParaRPr>
                    </a:p>
                  </a:txBody>
                  <a:tcPr marL="68580" marR="68580" marT="0" marB="0"/>
                </a:tc>
              </a:tr>
              <a:tr h="0">
                <a:tc>
                  <a:txBody>
                    <a:bodyPr/>
                    <a:lstStyle/>
                    <a:p>
                      <a:pPr>
                        <a:spcAft>
                          <a:spcPts val="0"/>
                        </a:spcAft>
                      </a:pPr>
                      <a:r>
                        <a:rPr lang="en-US" sz="2000" b="1" dirty="0">
                          <a:effectLst/>
                          <a:latin typeface="Arial" panose="020B0604020202020204"/>
                          <a:ea typeface="Times New Roman" panose="02020603050405020304"/>
                        </a:rPr>
                        <a:t>Debit balance according to bank account</a:t>
                      </a:r>
                      <a:endParaRPr lang="en-ZA" sz="2000" b="1" dirty="0">
                        <a:effectLst/>
                        <a:latin typeface="Times New Roman" panose="02020603050405020304"/>
                        <a:ea typeface="Times New Roman" panose="02020603050405020304"/>
                      </a:endParaRPr>
                    </a:p>
                  </a:txBody>
                  <a:tcPr marL="68580" marR="68580" marT="0" marB="0"/>
                </a:tc>
                <a:tc>
                  <a:txBody>
                    <a:bodyPr/>
                    <a:lstStyle/>
                    <a:p>
                      <a:pPr algn="r">
                        <a:spcAft>
                          <a:spcPts val="0"/>
                        </a:spcAft>
                      </a:pPr>
                      <a:r>
                        <a:rPr lang="en-US" sz="2000" b="1">
                          <a:effectLst/>
                          <a:latin typeface="Arial" panose="020B0604020202020204"/>
                          <a:ea typeface="Times New Roman" panose="02020603050405020304"/>
                        </a:rPr>
                        <a:t>27 000</a:t>
                      </a:r>
                      <a:endParaRPr lang="en-ZA" sz="2000" b="1">
                        <a:effectLst/>
                        <a:latin typeface="Times New Roman" panose="02020603050405020304"/>
                        <a:ea typeface="Times New Roman" panose="02020603050405020304"/>
                      </a:endParaRPr>
                    </a:p>
                  </a:txBody>
                  <a:tcPr marL="68580" marR="68580" marT="0" marB="0"/>
                </a:tc>
                <a:tc>
                  <a:txBody>
                    <a:bodyPr/>
                    <a:lstStyle/>
                    <a:p>
                      <a:pPr algn="r">
                        <a:spcAft>
                          <a:spcPts val="0"/>
                        </a:spcAft>
                      </a:pPr>
                      <a:r>
                        <a:rPr lang="en-US" sz="2000" b="1" dirty="0">
                          <a:effectLst/>
                          <a:latin typeface="Arial" panose="020B0604020202020204"/>
                          <a:ea typeface="Times New Roman" panose="02020603050405020304"/>
                        </a:rPr>
                        <a:t> </a:t>
                      </a:r>
                      <a:endParaRPr lang="en-ZA" sz="2000" b="1" dirty="0">
                        <a:effectLst/>
                        <a:latin typeface="Times New Roman" panose="02020603050405020304"/>
                        <a:ea typeface="Times New Roman" panose="02020603050405020304"/>
                      </a:endParaRPr>
                    </a:p>
                  </a:txBody>
                  <a:tcPr marL="68580" marR="68580" marT="0" marB="0"/>
                </a:tc>
              </a:tr>
            </a:tbl>
          </a:graphicData>
        </a:graphic>
      </p:graphicFrame>
      <p:sp>
        <p:nvSpPr>
          <p:cNvPr id="6" name="Rectangle 5"/>
          <p:cNvSpPr/>
          <p:nvPr/>
        </p:nvSpPr>
        <p:spPr>
          <a:xfrm>
            <a:off x="395536" y="3573016"/>
            <a:ext cx="8352928" cy="369332"/>
          </a:xfrm>
          <a:prstGeom prst="rect">
            <a:avLst/>
          </a:prstGeom>
        </p:spPr>
        <p:txBody>
          <a:bodyPr wrap="square">
            <a:spAutoFit/>
          </a:bodyPr>
          <a:lstStyle/>
          <a:p>
            <a:r>
              <a:rPr lang="en-GB" b="1" dirty="0"/>
              <a:t>GENERAL LEDGER OF LAMEESE TRADERS</a:t>
            </a:r>
            <a:endParaRPr lang="en-ZA" b="1" dirty="0"/>
          </a:p>
        </p:txBody>
      </p:sp>
      <p:graphicFrame>
        <p:nvGraphicFramePr>
          <p:cNvPr id="7" name="Table 6"/>
          <p:cNvGraphicFramePr>
            <a:graphicFrameLocks noGrp="1"/>
          </p:cNvGraphicFramePr>
          <p:nvPr/>
        </p:nvGraphicFramePr>
        <p:xfrm>
          <a:off x="179512" y="4221088"/>
          <a:ext cx="8712968" cy="914400"/>
        </p:xfrm>
        <a:graphic>
          <a:graphicData uri="http://schemas.openxmlformats.org/drawingml/2006/table">
            <a:tbl>
              <a:tblPr>
                <a:tableStyleId>{5940675A-B579-460E-94D1-54222C63F5DA}</a:tableStyleId>
              </a:tblPr>
              <a:tblGrid>
                <a:gridCol w="864096"/>
                <a:gridCol w="432048"/>
                <a:gridCol w="1277466"/>
                <a:gridCol w="584912"/>
                <a:gridCol w="1047966"/>
                <a:gridCol w="834072"/>
                <a:gridCol w="576064"/>
                <a:gridCol w="1343823"/>
                <a:gridCol w="672401"/>
                <a:gridCol w="1080120"/>
              </a:tblGrid>
              <a:tr h="175260">
                <a:tc gridSpan="2">
                  <a:txBody>
                    <a:bodyPr/>
                    <a:lstStyle/>
                    <a:p>
                      <a:pPr>
                        <a:spcAft>
                          <a:spcPts val="0"/>
                        </a:spcAft>
                        <a:tabLst>
                          <a:tab pos="4234815" algn="l"/>
                        </a:tabLst>
                      </a:pPr>
                      <a:r>
                        <a:rPr lang="en-ZA" sz="2000" b="1" dirty="0" err="1">
                          <a:effectLst/>
                        </a:rPr>
                        <a:t>Dr.</a:t>
                      </a:r>
                      <a:endParaRPr lang="en-ZA" sz="2000" b="1" dirty="0">
                        <a:effectLst/>
                        <a:latin typeface="Arial" panose="020B0604020202020204"/>
                        <a:ea typeface="Calibri" panose="020F0502020204030204"/>
                      </a:endParaRPr>
                    </a:p>
                  </a:txBody>
                  <a:tcPr marL="68580" marR="68580" marT="0" marB="0" anchor="b"/>
                </a:tc>
                <a:tc hMerge="1">
                  <a:tcPr/>
                </a:tc>
                <a:tc gridSpan="7">
                  <a:txBody>
                    <a:bodyPr/>
                    <a:lstStyle/>
                    <a:p>
                      <a:pPr algn="ctr">
                        <a:spcAft>
                          <a:spcPts val="0"/>
                        </a:spcAft>
                        <a:tabLst>
                          <a:tab pos="4234815" algn="l"/>
                        </a:tabLst>
                      </a:pPr>
                      <a:r>
                        <a:rPr lang="en-ZA" sz="2000" b="1">
                          <a:effectLst/>
                        </a:rPr>
                        <a:t>BANK</a:t>
                      </a:r>
                      <a:endParaRPr lang="en-ZA" sz="2000" b="1">
                        <a:effectLst/>
                        <a:latin typeface="Arial" panose="020B0604020202020204"/>
                        <a:ea typeface="Calibri" panose="020F0502020204030204"/>
                      </a:endParaRPr>
                    </a:p>
                  </a:txBody>
                  <a:tcPr marL="68580" marR="68580" marT="0" marB="0" anchor="b"/>
                </a:tc>
                <a:tc hMerge="1">
                  <a:tcPr/>
                </a:tc>
                <a:tc hMerge="1">
                  <a:tcPr/>
                </a:tc>
                <a:tc hMerge="1">
                  <a:tcPr/>
                </a:tc>
                <a:tc hMerge="1">
                  <a:tcPr/>
                </a:tc>
                <a:tc hMerge="1">
                  <a:tcPr/>
                </a:tc>
                <a:tc hMerge="1">
                  <a:tcPr/>
                </a:tc>
                <a:tc>
                  <a:txBody>
                    <a:bodyPr/>
                    <a:lstStyle/>
                    <a:p>
                      <a:pPr algn="r">
                        <a:spcBef>
                          <a:spcPts val="1200"/>
                        </a:spcBef>
                        <a:spcAft>
                          <a:spcPts val="0"/>
                        </a:spcAft>
                      </a:pPr>
                      <a:r>
                        <a:rPr lang="en-GB" sz="2000" b="1" kern="1200">
                          <a:effectLst/>
                        </a:rPr>
                        <a:t>Cr.</a:t>
                      </a:r>
                      <a:endParaRPr lang="en-ZA" sz="2000" b="1" kern="1200">
                        <a:effectLst/>
                        <a:latin typeface="Arial" panose="020B0604020202020204"/>
                        <a:ea typeface="Times New Roman" panose="02020603050405020304"/>
                      </a:endParaRPr>
                    </a:p>
                  </a:txBody>
                  <a:tcPr marL="68580" marR="68580" marT="0" marB="0" anchor="b"/>
                </a:tc>
              </a:tr>
              <a:tr h="315595">
                <a:tc>
                  <a:txBody>
                    <a:bodyPr/>
                    <a:lstStyle/>
                    <a:p>
                      <a:pPr>
                        <a:spcAft>
                          <a:spcPts val="0"/>
                        </a:spcAft>
                        <a:tabLst>
                          <a:tab pos="4234815" algn="l"/>
                        </a:tabLst>
                      </a:pPr>
                      <a:r>
                        <a:rPr lang="en-ZA" sz="2000" b="1" dirty="0" smtClean="0">
                          <a:effectLst/>
                        </a:rPr>
                        <a:t>2014</a:t>
                      </a:r>
                      <a:endParaRPr lang="en-ZA" sz="2000" b="1" dirty="0">
                        <a:effectLst/>
                      </a:endParaRPr>
                    </a:p>
                    <a:p>
                      <a:pPr>
                        <a:spcAft>
                          <a:spcPts val="0"/>
                        </a:spcAft>
                        <a:tabLst>
                          <a:tab pos="4234815" algn="l"/>
                        </a:tabLst>
                      </a:pPr>
                      <a:r>
                        <a:rPr lang="en-ZA" sz="2000" b="1" dirty="0">
                          <a:effectLst/>
                        </a:rPr>
                        <a:t>Jul</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effectLst/>
                        </a:rPr>
                        <a:t> </a:t>
                      </a:r>
                      <a:endParaRPr lang="en-ZA" sz="2000" b="1">
                        <a:effectLst/>
                      </a:endParaRPr>
                    </a:p>
                    <a:p>
                      <a:pPr>
                        <a:spcAft>
                          <a:spcPts val="0"/>
                        </a:spcAft>
                        <a:tabLst>
                          <a:tab pos="4234815" algn="l"/>
                        </a:tabLst>
                      </a:pPr>
                      <a:r>
                        <a:rPr lang="en-ZA" sz="2000" b="1">
                          <a:effectLst/>
                        </a:rPr>
                        <a:t>01</a:t>
                      </a:r>
                      <a:endParaRPr lang="en-ZA" sz="2000" b="1">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effectLst/>
                        </a:rPr>
                        <a:t> </a:t>
                      </a:r>
                      <a:endParaRPr lang="en-ZA" sz="2000" b="1">
                        <a:effectLst/>
                      </a:endParaRPr>
                    </a:p>
                    <a:p>
                      <a:pPr>
                        <a:spcAft>
                          <a:spcPts val="0"/>
                        </a:spcAft>
                        <a:tabLst>
                          <a:tab pos="4234815" algn="l"/>
                        </a:tabLst>
                      </a:pPr>
                      <a:r>
                        <a:rPr lang="en-ZA" sz="2000" b="1">
                          <a:effectLst/>
                        </a:rPr>
                        <a:t>Balance </a:t>
                      </a:r>
                      <a:endParaRPr lang="en-ZA" sz="2000" b="1">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effectLst/>
                        </a:rPr>
                        <a:t> </a:t>
                      </a:r>
                      <a:endParaRPr lang="en-ZA" sz="2000" b="1">
                        <a:effectLst/>
                      </a:endParaRPr>
                    </a:p>
                    <a:p>
                      <a:pPr>
                        <a:spcAft>
                          <a:spcPts val="0"/>
                        </a:spcAft>
                        <a:tabLst>
                          <a:tab pos="4234815" algn="l"/>
                        </a:tabLst>
                      </a:pPr>
                      <a:r>
                        <a:rPr lang="en-ZA" sz="2000" b="1">
                          <a:effectLst/>
                        </a:rPr>
                        <a:t>b/d</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b="1">
                          <a:effectLst/>
                        </a:rPr>
                        <a:t> </a:t>
                      </a:r>
                      <a:endParaRPr lang="en-ZA" sz="2000" b="1">
                        <a:effectLst/>
                      </a:endParaRPr>
                    </a:p>
                    <a:p>
                      <a:pPr algn="r">
                        <a:spcAft>
                          <a:spcPts val="0"/>
                        </a:spcAft>
                        <a:tabLst>
                          <a:tab pos="4234815" algn="l"/>
                        </a:tabLst>
                      </a:pPr>
                      <a:r>
                        <a:rPr lang="en-ZA" sz="2000" b="1">
                          <a:effectLst/>
                        </a:rPr>
                        <a:t>27 000</a:t>
                      </a:r>
                      <a:endParaRPr lang="en-ZA" sz="2000" b="1">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431540" y="771183"/>
          <a:ext cx="8064896" cy="1219200"/>
        </p:xfrm>
        <a:graphic>
          <a:graphicData uri="http://schemas.openxmlformats.org/drawingml/2006/table">
            <a:tbl>
              <a:tblPr firstRow="1" firstCol="1" bandRow="1">
                <a:tableStyleId>{5940675A-B579-460E-94D1-54222C63F5DA}</a:tableStyleId>
              </a:tblPr>
              <a:tblGrid>
                <a:gridCol w="512229"/>
                <a:gridCol w="7552667"/>
              </a:tblGrid>
              <a:tr h="151130">
                <a:tc>
                  <a:txBody>
                    <a:bodyPr/>
                    <a:lstStyle/>
                    <a:p>
                      <a:pPr>
                        <a:spcAft>
                          <a:spcPts val="0"/>
                        </a:spcAft>
                      </a:pPr>
                      <a:r>
                        <a:rPr lang="en-US" sz="2000" dirty="0">
                          <a:effectLst/>
                        </a:rPr>
                        <a:t>3</a:t>
                      </a:r>
                      <a:endParaRPr lang="en-ZA" sz="2000"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Bring down the balance from the bank statement in the Bank Reconciliation Statement.</a:t>
                      </a:r>
                      <a:endParaRPr lang="en-ZA" sz="2000" dirty="0">
                        <a:effectLst/>
                      </a:endParaRPr>
                    </a:p>
                    <a:p>
                      <a:pPr>
                        <a:spcAft>
                          <a:spcPts val="0"/>
                        </a:spcAft>
                      </a:pPr>
                      <a:r>
                        <a:rPr lang="en-US" sz="2000" dirty="0">
                          <a:effectLst/>
                        </a:rPr>
                        <a:t>Favourable/credit balance entered in the credit column.</a:t>
                      </a:r>
                      <a:endParaRPr lang="en-ZA" sz="2000" dirty="0">
                        <a:effectLst/>
                      </a:endParaRPr>
                    </a:p>
                    <a:p>
                      <a:pPr>
                        <a:spcAft>
                          <a:spcPts val="0"/>
                        </a:spcAft>
                      </a:pPr>
                      <a:r>
                        <a:rPr lang="en-US" sz="2000" dirty="0">
                          <a:effectLst/>
                        </a:rPr>
                        <a:t>Unfavourable/debit balance entered in the debit column.</a:t>
                      </a:r>
                      <a:endParaRPr lang="en-ZA" sz="2000" dirty="0">
                        <a:effectLst/>
                        <a:latin typeface="Times New Roman" panose="02020603050405020304"/>
                        <a:ea typeface="Times New Roman" panose="02020603050405020304"/>
                      </a:endParaRPr>
                    </a:p>
                  </a:txBody>
                  <a:tcPr marL="68580" marR="68580" marT="0" marB="0"/>
                </a:tc>
              </a:tr>
            </a:tbl>
          </a:graphicData>
        </a:graphic>
      </p:graphicFrame>
      <p:sp>
        <p:nvSpPr>
          <p:cNvPr id="4" name="Rectangle 1"/>
          <p:cNvSpPr>
            <a:spLocks noChangeArrowheads="1"/>
          </p:cNvSpPr>
          <p:nvPr/>
        </p:nvSpPr>
        <p:spPr bwMode="auto">
          <a:xfrm>
            <a:off x="179512" y="63297"/>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PROCEDURE IN RECONCILING THE BANK STATEMENT AND THE CASH JOURNAL</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3" name="Rectangle 2"/>
          <p:cNvSpPr/>
          <p:nvPr/>
        </p:nvSpPr>
        <p:spPr>
          <a:xfrm>
            <a:off x="395536" y="2204864"/>
            <a:ext cx="8208912" cy="369332"/>
          </a:xfrm>
          <a:prstGeom prst="rect">
            <a:avLst/>
          </a:prstGeom>
        </p:spPr>
        <p:txBody>
          <a:bodyPr wrap="square">
            <a:spAutoFit/>
          </a:bodyPr>
          <a:lstStyle/>
          <a:p>
            <a:r>
              <a:rPr lang="en-US" b="1" dirty="0"/>
              <a:t>BANK STATEMENT OF LAMEESE TRADERS - JULY </a:t>
            </a:r>
            <a:r>
              <a:rPr lang="en-US" b="1" dirty="0" smtClean="0"/>
              <a:t>2014</a:t>
            </a:r>
            <a:endParaRPr lang="en-ZA" dirty="0"/>
          </a:p>
        </p:txBody>
      </p:sp>
      <p:graphicFrame>
        <p:nvGraphicFramePr>
          <p:cNvPr id="5" name="Table 4"/>
          <p:cNvGraphicFramePr>
            <a:graphicFrameLocks noGrp="1"/>
          </p:cNvGraphicFramePr>
          <p:nvPr/>
        </p:nvGraphicFramePr>
        <p:xfrm>
          <a:off x="395536" y="2578210"/>
          <a:ext cx="8208911" cy="914400"/>
        </p:xfrm>
        <a:graphic>
          <a:graphicData uri="http://schemas.openxmlformats.org/drawingml/2006/table">
            <a:tbl>
              <a:tblPr>
                <a:tableStyleId>{5940675A-B579-460E-94D1-54222C63F5DA}</a:tableStyleId>
              </a:tblPr>
              <a:tblGrid>
                <a:gridCol w="879526"/>
                <a:gridCol w="4544219"/>
                <a:gridCol w="1392583"/>
                <a:gridCol w="1392583"/>
              </a:tblGrid>
              <a:tr h="137160">
                <a:tc>
                  <a:txBody>
                    <a:bodyPr/>
                    <a:lstStyle/>
                    <a:p>
                      <a:pPr algn="ctr">
                        <a:spcAft>
                          <a:spcPts val="0"/>
                        </a:spcAft>
                      </a:pPr>
                      <a:r>
                        <a:rPr lang="en-US" sz="2000" b="1" dirty="0">
                          <a:effectLst/>
                        </a:rPr>
                        <a:t>Day</a:t>
                      </a:r>
                      <a:endParaRPr lang="en-ZA" sz="2000" b="1" dirty="0">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2000" b="1">
                          <a:effectLst/>
                        </a:rPr>
                        <a:t>Description</a:t>
                      </a:r>
                      <a:endParaRPr lang="en-ZA" sz="2000" b="1">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2000" b="1">
                          <a:effectLst/>
                        </a:rPr>
                        <a:t> </a:t>
                      </a:r>
                      <a:endParaRPr lang="en-ZA" sz="2000" b="1">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2000" b="1">
                          <a:effectLst/>
                        </a:rPr>
                        <a:t>Balance</a:t>
                      </a:r>
                      <a:endParaRPr lang="en-ZA" sz="2000" b="1">
                        <a:effectLst/>
                        <a:latin typeface="Times New Roman" panose="02020603050405020304"/>
                        <a:ea typeface="Times New Roman" panose="02020603050405020304"/>
                      </a:endParaRPr>
                    </a:p>
                  </a:txBody>
                  <a:tcPr marL="76200" marR="76200" marT="0" marB="0"/>
                </a:tc>
              </a:tr>
              <a:tr h="233680">
                <a:tc>
                  <a:txBody>
                    <a:bodyPr/>
                    <a:lstStyle/>
                    <a:p>
                      <a:pPr>
                        <a:spcAft>
                          <a:spcPts val="0"/>
                        </a:spcAft>
                      </a:pPr>
                      <a:r>
                        <a:rPr lang="en-US" sz="2000" b="1" dirty="0">
                          <a:effectLst/>
                        </a:rPr>
                        <a:t> </a:t>
                      </a:r>
                      <a:endParaRPr lang="en-ZA" sz="2000" b="1"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b="1">
                          <a:effectLst/>
                        </a:rPr>
                        <a:t> </a:t>
                      </a:r>
                      <a:endParaRPr lang="en-ZA" sz="2000" b="1">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2000" b="1">
                          <a:effectLst/>
                        </a:rPr>
                        <a:t>R</a:t>
                      </a:r>
                      <a:endParaRPr lang="en-ZA" sz="2000" b="1">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2000" b="1" dirty="0">
                          <a:effectLst/>
                        </a:rPr>
                        <a:t>R</a:t>
                      </a:r>
                      <a:endParaRPr lang="en-ZA" sz="2000" b="1" dirty="0">
                        <a:effectLst/>
                        <a:latin typeface="Times New Roman" panose="02020603050405020304"/>
                        <a:ea typeface="Times New Roman" panose="02020603050405020304"/>
                      </a:endParaRPr>
                    </a:p>
                  </a:txBody>
                  <a:tcPr marL="76200" marR="76200" marT="0" marB="0"/>
                </a:tc>
              </a:tr>
              <a:tr h="233680">
                <a:tc>
                  <a:txBody>
                    <a:bodyPr/>
                    <a:lstStyle/>
                    <a:p>
                      <a:pPr>
                        <a:spcAft>
                          <a:spcPts val="0"/>
                        </a:spcAft>
                      </a:pPr>
                      <a:endParaRPr lang="en-ZA" sz="2000" b="1">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dirty="0">
                          <a:effectLst/>
                          <a:latin typeface="Arial" panose="020B0604020202020204"/>
                          <a:ea typeface="Times New Roman" panose="02020603050405020304"/>
                        </a:rPr>
                        <a:t>Debit </a:t>
                      </a:r>
                      <a:endParaRPr lang="en-ZA" sz="2000" dirty="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15 500 -</a:t>
                      </a:r>
                      <a:endParaRPr lang="en-ZA" sz="2000" dirty="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44 544 </a:t>
                      </a:r>
                      <a:endParaRPr lang="en-ZA" sz="2000" dirty="0">
                        <a:effectLst/>
                        <a:latin typeface="Times New Roman" panose="02020603050405020304"/>
                        <a:ea typeface="Times New Roman" panose="02020603050405020304"/>
                      </a:endParaRPr>
                    </a:p>
                  </a:txBody>
                  <a:tcPr marL="76200" marR="76200" marT="0" marB="0"/>
                </a:tc>
              </a:tr>
            </a:tbl>
          </a:graphicData>
        </a:graphic>
      </p:graphicFrame>
      <p:sp>
        <p:nvSpPr>
          <p:cNvPr id="6" name="Rectangle 5"/>
          <p:cNvSpPr/>
          <p:nvPr/>
        </p:nvSpPr>
        <p:spPr>
          <a:xfrm>
            <a:off x="395536" y="3750709"/>
            <a:ext cx="8208912"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graphicFrame>
        <p:nvGraphicFramePr>
          <p:cNvPr id="7" name="Table 6"/>
          <p:cNvGraphicFramePr>
            <a:graphicFrameLocks noGrp="1"/>
          </p:cNvGraphicFramePr>
          <p:nvPr/>
        </p:nvGraphicFramePr>
        <p:xfrm>
          <a:off x="395536" y="4293096"/>
          <a:ext cx="8208912" cy="609600"/>
        </p:xfrm>
        <a:graphic>
          <a:graphicData uri="http://schemas.openxmlformats.org/drawingml/2006/table">
            <a:tbl>
              <a:tblPr>
                <a:tableStyleId>{5940675A-B579-460E-94D1-54222C63F5DA}</a:tableStyleId>
              </a:tblPr>
              <a:tblGrid>
                <a:gridCol w="5616624"/>
                <a:gridCol w="1296144"/>
                <a:gridCol w="129614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Credit balance as per Bank Statement</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effectLst/>
                        </a:rPr>
                        <a:t>44 544</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431540" y="771183"/>
          <a:ext cx="8064896" cy="3048000"/>
        </p:xfrm>
        <a:graphic>
          <a:graphicData uri="http://schemas.openxmlformats.org/drawingml/2006/table">
            <a:tbl>
              <a:tblPr firstRow="1" firstCol="1" bandRow="1">
                <a:tableStyleId>{5940675A-B579-460E-94D1-54222C63F5DA}</a:tableStyleId>
              </a:tblPr>
              <a:tblGrid>
                <a:gridCol w="512229"/>
                <a:gridCol w="7552667"/>
              </a:tblGrid>
              <a:tr h="151130">
                <a:tc>
                  <a:txBody>
                    <a:bodyPr/>
                    <a:lstStyle/>
                    <a:p>
                      <a:pPr>
                        <a:spcAft>
                          <a:spcPts val="0"/>
                        </a:spcAft>
                      </a:pPr>
                      <a:r>
                        <a:rPr lang="en-US" sz="2000" dirty="0">
                          <a:effectLst/>
                        </a:rPr>
                        <a:t>4</a:t>
                      </a:r>
                      <a:endParaRPr lang="en-ZA" sz="2000"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Compare the credit entries on the bank statement with the entries in the CRJ and with credit entries in the previous month’s Bank Reconciliation Statement (credit late deposit).</a:t>
                      </a:r>
                      <a:endParaRPr lang="en-ZA" sz="2000" dirty="0">
                        <a:effectLst/>
                      </a:endParaRPr>
                    </a:p>
                    <a:p>
                      <a:pPr>
                        <a:spcAft>
                          <a:spcPts val="0"/>
                        </a:spcAft>
                      </a:pPr>
                      <a:r>
                        <a:rPr lang="en-US" sz="2000" dirty="0">
                          <a:effectLst/>
                        </a:rPr>
                        <a:t>Compare the debit entries on the Bank statement with the entries in the CPJ and the debit entries in the previous month’s Bank Reconciliation Statement (debit outstanding cheques).</a:t>
                      </a:r>
                      <a:endParaRPr lang="en-ZA" sz="2000" dirty="0">
                        <a:effectLst/>
                        <a:latin typeface="Times New Roman" panose="02020603050405020304"/>
                        <a:ea typeface="Times New Roman" panose="02020603050405020304"/>
                      </a:endParaRPr>
                    </a:p>
                  </a:txBody>
                  <a:tcPr marL="68580" marR="68580" marT="0" marB="0"/>
                </a:tc>
              </a:tr>
              <a:tr h="151130">
                <a:tc>
                  <a:txBody>
                    <a:bodyPr/>
                    <a:lstStyle/>
                    <a:p>
                      <a:pPr>
                        <a:spcAft>
                          <a:spcPts val="0"/>
                        </a:spcAft>
                      </a:pPr>
                      <a:r>
                        <a:rPr lang="en-US" sz="2000">
                          <a:effectLst/>
                        </a:rPr>
                        <a:t>5</a:t>
                      </a:r>
                      <a:endParaRPr lang="en-ZA" sz="200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Tick off entries that appear on Bank statement and CRJ/CPJ/Previous Month’s Bank Reconciliation Statement.</a:t>
                      </a:r>
                      <a:endParaRPr lang="en-ZA" sz="2000" dirty="0">
                        <a:effectLst/>
                      </a:endParaRPr>
                    </a:p>
                    <a:p>
                      <a:pPr>
                        <a:spcAft>
                          <a:spcPts val="0"/>
                        </a:spcAft>
                      </a:pPr>
                      <a:r>
                        <a:rPr lang="en-US" sz="2000" dirty="0">
                          <a:effectLst/>
                        </a:rPr>
                        <a:t>Circle the amounts that do not correspond.</a:t>
                      </a:r>
                      <a:endParaRPr lang="en-ZA" sz="2000" dirty="0">
                        <a:effectLst/>
                      </a:endParaRPr>
                    </a:p>
                    <a:p>
                      <a:pPr>
                        <a:spcAft>
                          <a:spcPts val="0"/>
                        </a:spcAft>
                      </a:pPr>
                      <a:r>
                        <a:rPr lang="en-US" sz="2000" dirty="0">
                          <a:effectLst/>
                        </a:rPr>
                        <a:t>Ensure that the amounts correspond.</a:t>
                      </a:r>
                      <a:endParaRPr lang="en-ZA" sz="2000" dirty="0">
                        <a:effectLst/>
                        <a:latin typeface="Times New Roman" panose="02020603050405020304"/>
                        <a:ea typeface="Times New Roman" panose="02020603050405020304"/>
                      </a:endParaRPr>
                    </a:p>
                  </a:txBody>
                  <a:tcPr marL="68580" marR="68580" marT="0" marB="0"/>
                </a:tc>
              </a:tr>
            </a:tbl>
          </a:graphicData>
        </a:graphic>
      </p:graphicFrame>
      <p:sp>
        <p:nvSpPr>
          <p:cNvPr id="4" name="Rectangle 1"/>
          <p:cNvSpPr>
            <a:spLocks noChangeArrowheads="1"/>
          </p:cNvSpPr>
          <p:nvPr/>
        </p:nvSpPr>
        <p:spPr bwMode="auto">
          <a:xfrm>
            <a:off x="179512" y="63297"/>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PROCEDURE IN RECONCILING THE BANK STATEMENT AND THE CASH JOURNAL</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8137"/>
            <a:ext cx="8208912" cy="369332"/>
          </a:xfrm>
          <a:prstGeom prst="rect">
            <a:avLst/>
          </a:prstGeom>
        </p:spPr>
        <p:txBody>
          <a:bodyPr wrap="square">
            <a:spAutoFit/>
          </a:bodyPr>
          <a:lstStyle/>
          <a:p>
            <a:r>
              <a:rPr lang="en-ZA" b="1" dirty="0"/>
              <a:t>BANK RECONCILIATION STATEMENT ON 30 JUNE </a:t>
            </a:r>
            <a:r>
              <a:rPr lang="en-ZA" b="1" dirty="0" smtClean="0"/>
              <a:t>2014</a:t>
            </a:r>
            <a:endParaRPr lang="en-ZA" dirty="0"/>
          </a:p>
        </p:txBody>
      </p:sp>
      <p:graphicFrame>
        <p:nvGraphicFramePr>
          <p:cNvPr id="3" name="Table 2"/>
          <p:cNvGraphicFramePr>
            <a:graphicFrameLocks noGrp="1"/>
          </p:cNvGraphicFramePr>
          <p:nvPr/>
        </p:nvGraphicFramePr>
        <p:xfrm>
          <a:off x="410281" y="545468"/>
          <a:ext cx="8130188" cy="2769840"/>
        </p:xfrm>
        <a:graphic>
          <a:graphicData uri="http://schemas.openxmlformats.org/drawingml/2006/table">
            <a:tbl>
              <a:tblPr firstRow="1" firstCol="1" lastRow="1" lastCol="1" bandRow="1" bandCol="1">
                <a:tableStyleId>{5940675A-B579-460E-94D1-54222C63F5DA}</a:tableStyleId>
              </a:tblPr>
              <a:tblGrid>
                <a:gridCol w="5544616"/>
                <a:gridCol w="1292786"/>
                <a:gridCol w="1292786"/>
              </a:tblGrid>
              <a:tr h="0">
                <a:tc>
                  <a:txBody>
                    <a:bodyPr/>
                    <a:lstStyle/>
                    <a:p>
                      <a:pPr>
                        <a:spcAft>
                          <a:spcPts val="0"/>
                        </a:spcAft>
                      </a:pPr>
                      <a:r>
                        <a:rPr lang="en-ZA" sz="2000" dirty="0">
                          <a:effectLst/>
                          <a:latin typeface="+mn-lt"/>
                        </a:rPr>
                        <a:t> </a:t>
                      </a:r>
                      <a:endParaRPr lang="en-ZA" sz="2000" dirty="0">
                        <a:effectLst/>
                        <a:latin typeface="+mn-lt"/>
                        <a:ea typeface="Calibri" panose="020F0502020204030204"/>
                      </a:endParaRPr>
                    </a:p>
                  </a:txBody>
                  <a:tcPr marL="68580" marR="68580" marT="0" marB="0"/>
                </a:tc>
                <a:tc>
                  <a:txBody>
                    <a:bodyPr/>
                    <a:lstStyle/>
                    <a:p>
                      <a:pPr>
                        <a:spcAft>
                          <a:spcPts val="0"/>
                        </a:spcAft>
                      </a:pPr>
                      <a:r>
                        <a:rPr lang="en-ZA" sz="2000">
                          <a:effectLst/>
                          <a:latin typeface="+mn-lt"/>
                        </a:rPr>
                        <a:t>DEBIT</a:t>
                      </a:r>
                      <a:endParaRPr lang="en-ZA" sz="2000">
                        <a:effectLst/>
                        <a:latin typeface="+mn-lt"/>
                        <a:ea typeface="Calibri" panose="020F0502020204030204"/>
                      </a:endParaRPr>
                    </a:p>
                  </a:txBody>
                  <a:tcPr marL="68580" marR="68580" marT="0" marB="0"/>
                </a:tc>
                <a:tc>
                  <a:txBody>
                    <a:bodyPr/>
                    <a:lstStyle/>
                    <a:p>
                      <a:pPr>
                        <a:spcAft>
                          <a:spcPts val="0"/>
                        </a:spcAft>
                      </a:pPr>
                      <a:r>
                        <a:rPr lang="en-ZA" sz="2000">
                          <a:effectLst/>
                          <a:latin typeface="+mn-lt"/>
                        </a:rPr>
                        <a:t>CREDIT</a:t>
                      </a:r>
                      <a:endParaRPr lang="en-ZA" sz="2000">
                        <a:effectLst/>
                        <a:latin typeface="+mn-lt"/>
                        <a:ea typeface="Calibri" panose="020F0502020204030204"/>
                      </a:endParaRPr>
                    </a:p>
                  </a:txBody>
                  <a:tcPr marL="68580" marR="68580" marT="0" marB="0"/>
                </a:tc>
              </a:tr>
              <a:tr h="0">
                <a:tc>
                  <a:txBody>
                    <a:bodyPr/>
                    <a:lstStyle/>
                    <a:p>
                      <a:pPr>
                        <a:spcAft>
                          <a:spcPts val="0"/>
                        </a:spcAft>
                      </a:pPr>
                      <a:r>
                        <a:rPr lang="en-ZA" sz="2000">
                          <a:effectLst/>
                          <a:latin typeface="+mn-lt"/>
                        </a:rPr>
                        <a:t>Credit balance according to bank statement</a:t>
                      </a:r>
                      <a:endParaRPr lang="en-ZA" sz="200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c>
                  <a:txBody>
                    <a:bodyPr/>
                    <a:lstStyle/>
                    <a:p>
                      <a:pPr algn="r">
                        <a:spcAft>
                          <a:spcPts val="0"/>
                        </a:spcAft>
                      </a:pPr>
                      <a:r>
                        <a:rPr lang="en-ZA" sz="2000" dirty="0" smtClean="0">
                          <a:effectLst/>
                          <a:latin typeface="+mn-lt"/>
                        </a:rPr>
                        <a:t>17 </a:t>
                      </a:r>
                      <a:r>
                        <a:rPr lang="en-ZA" sz="2000" dirty="0">
                          <a:effectLst/>
                          <a:latin typeface="+mn-lt"/>
                        </a:rPr>
                        <a:t>250</a:t>
                      </a:r>
                      <a:endParaRPr lang="en-ZA" sz="2000" dirty="0">
                        <a:effectLst/>
                        <a:latin typeface="+mn-lt"/>
                        <a:ea typeface="Calibri" panose="020F0502020204030204"/>
                      </a:endParaRPr>
                    </a:p>
                  </a:txBody>
                  <a:tcPr marL="68580" marR="68580" marT="0" marB="0"/>
                </a:tc>
              </a:tr>
              <a:tr h="0">
                <a:tc>
                  <a:txBody>
                    <a:bodyPr/>
                    <a:lstStyle/>
                    <a:p>
                      <a:pPr>
                        <a:spcAft>
                          <a:spcPts val="0"/>
                        </a:spcAft>
                      </a:pPr>
                      <a:r>
                        <a:rPr lang="en-ZA" sz="2000">
                          <a:effectLst/>
                          <a:latin typeface="+mn-lt"/>
                        </a:rPr>
                        <a:t>Credit outstanding deposit</a:t>
                      </a:r>
                      <a:endParaRPr lang="en-ZA" sz="200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c>
                  <a:txBody>
                    <a:bodyPr/>
                    <a:lstStyle/>
                    <a:p>
                      <a:pPr algn="r">
                        <a:spcAft>
                          <a:spcPts val="0"/>
                        </a:spcAft>
                      </a:pPr>
                      <a:r>
                        <a:rPr lang="en-ZA" sz="2000" dirty="0" smtClean="0">
                          <a:effectLst/>
                          <a:latin typeface="+mn-lt"/>
                        </a:rPr>
                        <a:t> </a:t>
                      </a:r>
                      <a:r>
                        <a:rPr lang="en-ZA" sz="2000" dirty="0">
                          <a:effectLst/>
                          <a:latin typeface="+mn-lt"/>
                        </a:rPr>
                        <a:t>22 750</a:t>
                      </a:r>
                      <a:endParaRPr lang="en-ZA" sz="2000" dirty="0">
                        <a:effectLst/>
                        <a:latin typeface="+mn-lt"/>
                        <a:ea typeface="Calibri" panose="020F0502020204030204"/>
                      </a:endParaRPr>
                    </a:p>
                  </a:txBody>
                  <a:tcPr marL="68580" marR="68580" marT="0" marB="0"/>
                </a:tc>
              </a:tr>
              <a:tr h="0">
                <a:tc>
                  <a:txBody>
                    <a:bodyPr/>
                    <a:lstStyle/>
                    <a:p>
                      <a:pPr>
                        <a:spcAft>
                          <a:spcPts val="0"/>
                        </a:spcAft>
                      </a:pPr>
                      <a:r>
                        <a:rPr lang="en-ZA" sz="2000">
                          <a:effectLst/>
                          <a:latin typeface="+mn-lt"/>
                        </a:rPr>
                        <a:t>Debit cheques not yet presented for payment:</a:t>
                      </a:r>
                      <a:endParaRPr lang="en-ZA" sz="2000">
                        <a:effectLst/>
                        <a:latin typeface="+mn-lt"/>
                        <a:ea typeface="Calibri" panose="020F0502020204030204"/>
                      </a:endParaRPr>
                    </a:p>
                  </a:txBody>
                  <a:tcPr marL="68580" marR="68580" marT="0" marB="0"/>
                </a:tc>
                <a:tc>
                  <a:txBody>
                    <a:bodyPr/>
                    <a:lstStyle/>
                    <a:p>
                      <a:pPr algn="r">
                        <a:spcAft>
                          <a:spcPts val="0"/>
                        </a:spcAft>
                      </a:pPr>
                      <a:endParaRPr lang="en-ZA" sz="200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r>
              <a:tr h="0">
                <a:tc>
                  <a:txBody>
                    <a:bodyPr/>
                    <a:lstStyle/>
                    <a:p>
                      <a:pPr>
                        <a:spcAft>
                          <a:spcPts val="0"/>
                        </a:spcAft>
                      </a:pPr>
                      <a:r>
                        <a:rPr lang="en-ZA" sz="2000" dirty="0">
                          <a:effectLst/>
                          <a:latin typeface="+mn-lt"/>
                        </a:rPr>
                        <a:t>No. 319 (14 January </a:t>
                      </a:r>
                      <a:r>
                        <a:rPr lang="en-ZA" sz="2000" dirty="0" smtClean="0">
                          <a:effectLst/>
                          <a:latin typeface="+mn-lt"/>
                        </a:rPr>
                        <a:t>2014)</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2 200</a:t>
                      </a:r>
                      <a:endParaRPr lang="en-ZA" sz="2000">
                        <a:effectLst/>
                        <a:latin typeface="+mn-lt"/>
                        <a:ea typeface="Calibri" panose="020F0502020204030204"/>
                      </a:endParaRPr>
                    </a:p>
                  </a:txBody>
                  <a:tcPr marL="68580" marR="68580" marT="0" marB="0"/>
                </a:tc>
                <a:tc>
                  <a:txBody>
                    <a:bodyPr/>
                    <a:lstStyle/>
                    <a:p>
                      <a:pPr algn="r">
                        <a:spcAft>
                          <a:spcPts val="0"/>
                        </a:spcAft>
                      </a:pPr>
                      <a:r>
                        <a:rPr lang="en-ZA" sz="2000" dirty="0">
                          <a:effectLst/>
                          <a:latin typeface="+mn-lt"/>
                        </a:rPr>
                        <a:t> </a:t>
                      </a:r>
                      <a:endParaRPr lang="en-ZA" sz="2000" dirty="0">
                        <a:effectLst/>
                        <a:latin typeface="+mn-lt"/>
                        <a:ea typeface="Calibri" panose="020F0502020204030204"/>
                      </a:endParaRPr>
                    </a:p>
                  </a:txBody>
                  <a:tcPr marL="68580" marR="68580" marT="0" marB="0"/>
                </a:tc>
              </a:tr>
              <a:tr h="0">
                <a:tc>
                  <a:txBody>
                    <a:bodyPr/>
                    <a:lstStyle/>
                    <a:p>
                      <a:pPr>
                        <a:spcAft>
                          <a:spcPts val="0"/>
                        </a:spcAft>
                      </a:pPr>
                      <a:r>
                        <a:rPr lang="en-ZA" sz="2000" dirty="0">
                          <a:effectLst/>
                          <a:latin typeface="+mn-lt"/>
                        </a:rPr>
                        <a:t>No. </a:t>
                      </a:r>
                      <a:r>
                        <a:rPr lang="en-ZA" sz="2000" dirty="0" smtClean="0">
                          <a:effectLst/>
                          <a:latin typeface="+mn-lt"/>
                        </a:rPr>
                        <a:t>425     (</a:t>
                      </a:r>
                      <a:r>
                        <a:rPr lang="en-ZA" sz="2000" dirty="0">
                          <a:effectLst/>
                          <a:latin typeface="+mn-lt"/>
                        </a:rPr>
                        <a:t>26 April </a:t>
                      </a:r>
                      <a:r>
                        <a:rPr lang="en-ZA" sz="2000" dirty="0" smtClean="0">
                          <a:effectLst/>
                          <a:latin typeface="+mn-lt"/>
                        </a:rPr>
                        <a:t>2014)</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dirty="0" smtClean="0">
                          <a:effectLst/>
                          <a:latin typeface="+mn-lt"/>
                        </a:rPr>
                        <a:t>  </a:t>
                      </a:r>
                      <a:r>
                        <a:rPr lang="en-ZA" sz="2000" dirty="0">
                          <a:effectLst/>
                          <a:latin typeface="+mn-lt"/>
                        </a:rPr>
                        <a:t>3 600</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r>
              <a:tr h="331440">
                <a:tc>
                  <a:txBody>
                    <a:bodyPr/>
                    <a:lstStyle/>
                    <a:p>
                      <a:pPr>
                        <a:spcAft>
                          <a:spcPts val="0"/>
                        </a:spcAft>
                      </a:pPr>
                      <a:r>
                        <a:rPr lang="en-ZA" sz="2000" dirty="0">
                          <a:effectLst/>
                          <a:latin typeface="+mn-lt"/>
                        </a:rPr>
                        <a:t>No. </a:t>
                      </a:r>
                      <a:r>
                        <a:rPr lang="en-ZA" sz="2000" dirty="0" smtClean="0">
                          <a:effectLst/>
                          <a:latin typeface="+mn-lt"/>
                        </a:rPr>
                        <a:t>426     (</a:t>
                      </a:r>
                      <a:r>
                        <a:rPr lang="en-ZA" sz="2000" dirty="0">
                          <a:effectLst/>
                          <a:latin typeface="+mn-lt"/>
                        </a:rPr>
                        <a:t>30 June </a:t>
                      </a:r>
                      <a:r>
                        <a:rPr lang="en-ZA" sz="2000" dirty="0" smtClean="0">
                          <a:effectLst/>
                          <a:latin typeface="+mn-lt"/>
                        </a:rPr>
                        <a:t>2014) </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dirty="0" smtClean="0">
                          <a:effectLst/>
                          <a:latin typeface="+mn-lt"/>
                        </a:rPr>
                        <a:t>  </a:t>
                      </a:r>
                      <a:r>
                        <a:rPr lang="en-ZA" sz="2000" dirty="0">
                          <a:effectLst/>
                          <a:latin typeface="+mn-lt"/>
                        </a:rPr>
                        <a:t>7 200</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r>
              <a:tr h="0">
                <a:tc>
                  <a:txBody>
                    <a:bodyPr/>
                    <a:lstStyle/>
                    <a:p>
                      <a:pPr>
                        <a:spcAft>
                          <a:spcPts val="0"/>
                        </a:spcAft>
                      </a:pPr>
                      <a:r>
                        <a:rPr lang="en-ZA" sz="2000">
                          <a:effectLst/>
                          <a:latin typeface="+mn-lt"/>
                        </a:rPr>
                        <a:t>Debit balance according to bank account</a:t>
                      </a:r>
                      <a:endParaRPr lang="en-ZA" sz="2000">
                        <a:effectLst/>
                        <a:latin typeface="+mn-lt"/>
                        <a:ea typeface="Calibri" panose="020F0502020204030204"/>
                      </a:endParaRPr>
                    </a:p>
                  </a:txBody>
                  <a:tcPr marL="68580" marR="68580" marT="0" marB="0"/>
                </a:tc>
                <a:tc>
                  <a:txBody>
                    <a:bodyPr/>
                    <a:lstStyle/>
                    <a:p>
                      <a:pPr algn="r">
                        <a:spcAft>
                          <a:spcPts val="0"/>
                        </a:spcAft>
                      </a:pPr>
                      <a:r>
                        <a:rPr lang="en-ZA" sz="2000" dirty="0">
                          <a:effectLst/>
                          <a:latin typeface="+mn-lt"/>
                        </a:rPr>
                        <a:t>27 000</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a:effectLst/>
                          <a:latin typeface="+mn-lt"/>
                        </a:rPr>
                        <a:t> </a:t>
                      </a:r>
                      <a:endParaRPr lang="en-ZA" sz="2000">
                        <a:effectLst/>
                        <a:latin typeface="+mn-lt"/>
                        <a:ea typeface="Calibri" panose="020F0502020204030204"/>
                      </a:endParaRPr>
                    </a:p>
                  </a:txBody>
                  <a:tcPr marL="68580" marR="68580" marT="0" marB="0"/>
                </a:tc>
              </a:tr>
              <a:tr h="0">
                <a:tc>
                  <a:txBody>
                    <a:bodyPr/>
                    <a:lstStyle/>
                    <a:p>
                      <a:pPr>
                        <a:spcAft>
                          <a:spcPts val="0"/>
                        </a:spcAft>
                      </a:pPr>
                      <a:r>
                        <a:rPr lang="en-ZA" sz="2000" dirty="0">
                          <a:effectLst/>
                          <a:latin typeface="+mn-lt"/>
                        </a:rPr>
                        <a:t> </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dirty="0">
                          <a:effectLst/>
                          <a:latin typeface="+mn-lt"/>
                        </a:rPr>
                        <a:t>40 000</a:t>
                      </a:r>
                      <a:endParaRPr lang="en-ZA" sz="2000" dirty="0">
                        <a:effectLst/>
                        <a:latin typeface="+mn-lt"/>
                        <a:ea typeface="Calibri" panose="020F0502020204030204"/>
                      </a:endParaRPr>
                    </a:p>
                  </a:txBody>
                  <a:tcPr marL="68580" marR="68580" marT="0" marB="0"/>
                </a:tc>
                <a:tc>
                  <a:txBody>
                    <a:bodyPr/>
                    <a:lstStyle/>
                    <a:p>
                      <a:pPr algn="r">
                        <a:spcAft>
                          <a:spcPts val="0"/>
                        </a:spcAft>
                      </a:pPr>
                      <a:r>
                        <a:rPr lang="en-ZA" sz="2000" dirty="0">
                          <a:effectLst/>
                          <a:latin typeface="+mn-lt"/>
                        </a:rPr>
                        <a:t>40  000</a:t>
                      </a:r>
                      <a:endParaRPr lang="en-ZA" sz="2000" dirty="0">
                        <a:effectLst/>
                        <a:latin typeface="+mn-lt"/>
                        <a:ea typeface="Calibri" panose="020F0502020204030204"/>
                      </a:endParaRPr>
                    </a:p>
                  </a:txBody>
                  <a:tcPr marL="68580" marR="68580" marT="0" marB="0"/>
                </a:tc>
              </a:tr>
            </a:tbl>
          </a:graphicData>
        </a:graphic>
      </p:graphicFrame>
      <p:sp>
        <p:nvSpPr>
          <p:cNvPr id="4" name="Oval 3"/>
          <p:cNvSpPr/>
          <p:nvPr/>
        </p:nvSpPr>
        <p:spPr>
          <a:xfrm>
            <a:off x="6228184" y="1700808"/>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5" name="Rectangle 4"/>
          <p:cNvSpPr/>
          <p:nvPr/>
        </p:nvSpPr>
        <p:spPr>
          <a:xfrm>
            <a:off x="507441" y="3501008"/>
            <a:ext cx="2356158" cy="369332"/>
          </a:xfrm>
          <a:prstGeom prst="rect">
            <a:avLst/>
          </a:prstGeom>
        </p:spPr>
        <p:txBody>
          <a:bodyPr wrap="none">
            <a:spAutoFit/>
          </a:bodyPr>
          <a:lstStyle/>
          <a:p>
            <a:r>
              <a:rPr lang="en-ZA" b="1" dirty="0"/>
              <a:t>BANK STATEMENT </a:t>
            </a:r>
            <a:endParaRPr lang="en-ZA" dirty="0"/>
          </a:p>
        </p:txBody>
      </p:sp>
      <p:graphicFrame>
        <p:nvGraphicFramePr>
          <p:cNvPr id="6" name="Table 5"/>
          <p:cNvGraphicFramePr>
            <a:graphicFrameLocks noGrp="1"/>
          </p:cNvGraphicFramePr>
          <p:nvPr/>
        </p:nvGraphicFramePr>
        <p:xfrm>
          <a:off x="325078" y="3870340"/>
          <a:ext cx="8279370" cy="2743200"/>
        </p:xfrm>
        <a:graphic>
          <a:graphicData uri="http://schemas.openxmlformats.org/drawingml/2006/table">
            <a:tbl>
              <a:tblPr>
                <a:tableStyleId>{5940675A-B579-460E-94D1-54222C63F5DA}</a:tableStyleId>
              </a:tblPr>
              <a:tblGrid>
                <a:gridCol w="887075"/>
                <a:gridCol w="3935911"/>
                <a:gridCol w="2051848"/>
                <a:gridCol w="1404536"/>
              </a:tblGrid>
              <a:tr h="137160">
                <a:tc>
                  <a:txBody>
                    <a:bodyPr/>
                    <a:lstStyle/>
                    <a:p>
                      <a:pPr algn="ctr">
                        <a:spcAft>
                          <a:spcPts val="0"/>
                        </a:spcAft>
                      </a:pPr>
                      <a:r>
                        <a:rPr lang="en-ZA" sz="2000" dirty="0">
                          <a:effectLst/>
                        </a:rPr>
                        <a:t>Day</a:t>
                      </a:r>
                      <a:endParaRPr lang="en-ZA" sz="2000"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Description</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Balance</a:t>
                      </a:r>
                      <a:endParaRPr lang="en-ZA" sz="200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R</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R</a:t>
                      </a:r>
                      <a:endParaRPr lang="en-ZA" sz="2000">
                        <a:effectLst/>
                        <a:latin typeface="Arial" panose="020B0604020202020204"/>
                        <a:ea typeface="Calibri" panose="020F0502020204030204"/>
                      </a:endParaRPr>
                    </a:p>
                  </a:txBody>
                  <a:tcPr marL="76200" marR="76200" marT="0" marB="0"/>
                </a:tc>
              </a:tr>
              <a:tr h="168910">
                <a:tc>
                  <a:txBody>
                    <a:bodyPr/>
                    <a:lstStyle/>
                    <a:p>
                      <a:pPr>
                        <a:spcAft>
                          <a:spcPts val="0"/>
                        </a:spcAft>
                      </a:pPr>
                      <a:r>
                        <a:rPr lang="en-ZA" sz="2000">
                          <a:effectLst/>
                        </a:rPr>
                        <a:t>1</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Balance brought forward</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17 250</a:t>
                      </a:r>
                      <a:endParaRPr lang="en-ZA" sz="2000" dirty="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dirty="0">
                          <a:effectLst/>
                        </a:rPr>
                        <a:t> </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dirty="0">
                          <a:effectLst/>
                        </a:rPr>
                        <a:t>Credit</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22 750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40 000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effectLst/>
                        </a:rPr>
                        <a:t>Cheque 426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7 200 -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32 800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2</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19 000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51 800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Cash handling fee</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51 750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3</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effectLst/>
                        </a:rPr>
                        <a:t>Cheque 427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700 -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51 050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4</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effectLst/>
                        </a:rPr>
                        <a:t>Cheque 425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smtClean="0">
                          <a:effectLst/>
                        </a:rPr>
                        <a:t> </a:t>
                      </a:r>
                      <a:r>
                        <a:rPr lang="en-ZA" sz="2000" dirty="0">
                          <a:effectLst/>
                        </a:rPr>
                        <a:t>3 600 -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effectLst/>
                        </a:rPr>
                        <a:t>47 450</a:t>
                      </a:r>
                      <a:endParaRPr lang="en-ZA" sz="2000" dirty="0">
                        <a:effectLst/>
                        <a:latin typeface="Arial" panose="020B0604020202020204"/>
                        <a:ea typeface="Calibri" panose="020F0502020204030204"/>
                      </a:endParaRPr>
                    </a:p>
                  </a:txBody>
                  <a:tcPr marL="76200" marR="76200" marT="0" marB="0"/>
                </a:tc>
              </a:tr>
            </a:tbl>
          </a:graphicData>
        </a:graphic>
      </p:graphicFrame>
      <p:sp>
        <p:nvSpPr>
          <p:cNvPr id="8" name="TextBox 7"/>
          <p:cNvSpPr txBox="1"/>
          <p:nvPr/>
        </p:nvSpPr>
        <p:spPr>
          <a:xfrm>
            <a:off x="7308304" y="853089"/>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9" name="TextBox 8"/>
          <p:cNvSpPr txBox="1"/>
          <p:nvPr/>
        </p:nvSpPr>
        <p:spPr>
          <a:xfrm>
            <a:off x="7315173" y="4437112"/>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0" name="TextBox 9"/>
          <p:cNvSpPr txBox="1"/>
          <p:nvPr/>
        </p:nvSpPr>
        <p:spPr>
          <a:xfrm>
            <a:off x="7419024" y="1179521"/>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1" name="TextBox 10"/>
          <p:cNvSpPr txBox="1"/>
          <p:nvPr/>
        </p:nvSpPr>
        <p:spPr>
          <a:xfrm>
            <a:off x="5724128" y="4754247"/>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2" name="TextBox 11"/>
          <p:cNvSpPr txBox="1"/>
          <p:nvPr/>
        </p:nvSpPr>
        <p:spPr>
          <a:xfrm>
            <a:off x="1332439" y="2022505"/>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3" name="TextBox 12"/>
          <p:cNvSpPr txBox="1"/>
          <p:nvPr/>
        </p:nvSpPr>
        <p:spPr>
          <a:xfrm>
            <a:off x="2863599" y="6309320"/>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4" name="TextBox 13"/>
          <p:cNvSpPr txBox="1"/>
          <p:nvPr/>
        </p:nvSpPr>
        <p:spPr>
          <a:xfrm>
            <a:off x="6104981" y="2022505"/>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5" name="TextBox 14"/>
          <p:cNvSpPr txBox="1"/>
          <p:nvPr/>
        </p:nvSpPr>
        <p:spPr>
          <a:xfrm>
            <a:off x="5904148" y="6257123"/>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6" name="TextBox 15"/>
          <p:cNvSpPr txBox="1"/>
          <p:nvPr/>
        </p:nvSpPr>
        <p:spPr>
          <a:xfrm>
            <a:off x="1332439" y="2391837"/>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7" name="TextBox 16"/>
          <p:cNvSpPr txBox="1"/>
          <p:nvPr/>
        </p:nvSpPr>
        <p:spPr>
          <a:xfrm>
            <a:off x="2690538" y="5099091"/>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8" name="TextBox 17"/>
          <p:cNvSpPr txBox="1"/>
          <p:nvPr/>
        </p:nvSpPr>
        <p:spPr>
          <a:xfrm>
            <a:off x="6084168" y="235349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9" name="TextBox 18"/>
          <p:cNvSpPr txBox="1"/>
          <p:nvPr/>
        </p:nvSpPr>
        <p:spPr>
          <a:xfrm>
            <a:off x="5731087" y="5099091"/>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ppt_x"/>
                                          </p:val>
                                        </p:tav>
                                        <p:tav tm="100000">
                                          <p:val>
                                            <p:strVal val="#ppt_x"/>
                                          </p:val>
                                        </p:tav>
                                      </p:tavLst>
                                    </p:anim>
                                    <p:anim calcmode="lin" valueType="num">
                                      <p:cBhvr additive="base">
                                        <p:cTn id="8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500" fill="hold"/>
                                        <p:tgtEl>
                                          <p:spTgt spid="19"/>
                                        </p:tgtEl>
                                        <p:attrNameLst>
                                          <p:attrName>ppt_x</p:attrName>
                                        </p:attrNameLst>
                                      </p:cBhvr>
                                      <p:tavLst>
                                        <p:tav tm="0">
                                          <p:val>
                                            <p:strVal val="#ppt_x"/>
                                          </p:val>
                                        </p:tav>
                                        <p:tav tm="100000">
                                          <p:val>
                                            <p:strVal val="#ppt_x"/>
                                          </p:val>
                                        </p:tav>
                                      </p:tavLst>
                                    </p:anim>
                                    <p:anim calcmode="lin" valueType="num">
                                      <p:cBhvr additive="base">
                                        <p:cTn id="9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 calcmode="lin" valueType="num">
                                      <p:cBhvr additive="base">
                                        <p:cTn id="103" dur="500" fill="hold"/>
                                        <p:tgtEl>
                                          <p:spTgt spid="4"/>
                                        </p:tgtEl>
                                        <p:attrNameLst>
                                          <p:attrName>ppt_x</p:attrName>
                                        </p:attrNameLst>
                                      </p:cBhvr>
                                      <p:tavLst>
                                        <p:tav tm="0">
                                          <p:val>
                                            <p:strVal val="#ppt_x"/>
                                          </p:val>
                                        </p:tav>
                                        <p:tav tm="100000">
                                          <p:val>
                                            <p:strVal val="#ppt_x"/>
                                          </p:val>
                                        </p:tav>
                                      </p:tavLst>
                                    </p:anim>
                                    <p:anim calcmode="lin" valueType="num">
                                      <p:cBhvr additive="base">
                                        <p:cTn id="10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51520" y="116632"/>
          <a:ext cx="8424936" cy="640080"/>
        </p:xfrm>
        <a:graphic>
          <a:graphicData uri="http://schemas.openxmlformats.org/drawingml/2006/table">
            <a:tbl>
              <a:tblPr firstRow="1" bandRow="1">
                <a:tableStyleId>{5940675A-B579-460E-94D1-54222C63F5DA}</a:tableStyleId>
              </a:tblPr>
              <a:tblGrid>
                <a:gridCol w="4212468"/>
                <a:gridCol w="4212468"/>
              </a:tblGrid>
              <a:tr h="370840">
                <a:tc>
                  <a:txBody>
                    <a:bodyPr/>
                    <a:lstStyle/>
                    <a:p>
                      <a:r>
                        <a:rPr lang="en-ZA" sz="1800" b="1" kern="1200" dirty="0" smtClean="0">
                          <a:solidFill>
                            <a:schemeClr val="tx1"/>
                          </a:solidFill>
                          <a:effectLst/>
                          <a:latin typeface="+mn-lt"/>
                          <a:ea typeface="+mn-ea"/>
                          <a:cs typeface="+mn-cs"/>
                        </a:rPr>
                        <a:t>CASH RECEIPTS JOURNAL OF LAMEESE TRADERS FOR </a:t>
                      </a:r>
                      <a:r>
                        <a:rPr lang="en-ZA" sz="1800" b="1" kern="1200" dirty="0" smtClean="0">
                          <a:solidFill>
                            <a:schemeClr val="tx1"/>
                          </a:solidFill>
                          <a:effectLst/>
                          <a:latin typeface="+mn-lt"/>
                          <a:ea typeface="+mn-ea"/>
                          <a:cs typeface="+mn-cs"/>
                        </a:rPr>
                        <a:t>2014</a:t>
                      </a:r>
                      <a:endParaRPr lang="en-ZA" dirty="0"/>
                    </a:p>
                  </a:txBody>
                  <a:tcPr/>
                </a:tc>
                <a:tc>
                  <a:txBody>
                    <a:bodyPr/>
                    <a:lstStyle/>
                    <a:p>
                      <a:r>
                        <a:rPr lang="en-US" sz="1800" b="1" kern="1200" dirty="0" smtClean="0">
                          <a:solidFill>
                            <a:schemeClr val="tx1"/>
                          </a:solidFill>
                          <a:effectLst/>
                          <a:latin typeface="+mn-lt"/>
                          <a:ea typeface="+mn-ea"/>
                          <a:cs typeface="+mn-cs"/>
                        </a:rPr>
                        <a:t>BANK STATEMENT </a:t>
                      </a:r>
                      <a:endParaRPr lang="en-ZA" dirty="0"/>
                    </a:p>
                  </a:txBody>
                  <a:tcPr/>
                </a:tc>
              </a:tr>
            </a:tbl>
          </a:graphicData>
        </a:graphic>
      </p:graphicFrame>
      <p:graphicFrame>
        <p:nvGraphicFramePr>
          <p:cNvPr id="10" name="Table 9"/>
          <p:cNvGraphicFramePr>
            <a:graphicFrameLocks noGrp="1"/>
          </p:cNvGraphicFramePr>
          <p:nvPr/>
        </p:nvGraphicFramePr>
        <p:xfrm>
          <a:off x="179512" y="908720"/>
          <a:ext cx="4176464" cy="4800600"/>
        </p:xfrm>
        <a:graphic>
          <a:graphicData uri="http://schemas.openxmlformats.org/drawingml/2006/table">
            <a:tbl>
              <a:tblPr>
                <a:tableStyleId>{5940675A-B579-460E-94D1-54222C63F5DA}</a:tableStyleId>
              </a:tblPr>
              <a:tblGrid>
                <a:gridCol w="576064"/>
                <a:gridCol w="360040"/>
                <a:gridCol w="1080120"/>
                <a:gridCol w="288032"/>
                <a:gridCol w="936104"/>
                <a:gridCol w="936104"/>
              </a:tblGrid>
              <a:tr h="144145">
                <a:tc>
                  <a:txBody>
                    <a:bodyPr/>
                    <a:lstStyle/>
                    <a:p>
                      <a:pPr algn="ctr">
                        <a:spcAft>
                          <a:spcPts val="0"/>
                        </a:spcAft>
                      </a:pPr>
                      <a:r>
                        <a:rPr lang="en-US" sz="1400" dirty="0">
                          <a:effectLst/>
                        </a:rPr>
                        <a:t> </a:t>
                      </a:r>
                      <a:endParaRPr lang="en-ZA" sz="1400" dirty="0">
                        <a:effectLst/>
                      </a:endParaRPr>
                    </a:p>
                    <a:p>
                      <a:pPr algn="ctr">
                        <a:spcAft>
                          <a:spcPts val="0"/>
                        </a:spcAft>
                      </a:pPr>
                      <a:r>
                        <a:rPr lang="en-US" sz="1400" dirty="0">
                          <a:effectLst/>
                        </a:rPr>
                        <a:t>Doc</a:t>
                      </a:r>
                      <a:endParaRPr lang="en-ZA" sz="1400" dirty="0">
                        <a:effectLst/>
                      </a:endParaRPr>
                    </a:p>
                    <a:p>
                      <a:pPr algn="ctr">
                        <a:spcAft>
                          <a:spcPts val="0"/>
                        </a:spcAft>
                      </a:pPr>
                      <a:r>
                        <a:rPr lang="en-US" sz="1400" dirty="0">
                          <a:effectLst/>
                        </a:rPr>
                        <a:t>no</a:t>
                      </a:r>
                      <a:endParaRPr lang="en-ZA" sz="1400" dirty="0">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1400">
                          <a:effectLst/>
                        </a:rPr>
                        <a:t> </a:t>
                      </a:r>
                      <a:endParaRPr lang="en-ZA" sz="1400">
                        <a:effectLst/>
                      </a:endParaRPr>
                    </a:p>
                    <a:p>
                      <a:pPr algn="ctr">
                        <a:spcAft>
                          <a:spcPts val="0"/>
                        </a:spcAft>
                      </a:pPr>
                      <a:r>
                        <a:rPr lang="en-US" sz="1400">
                          <a:effectLst/>
                        </a:rPr>
                        <a:t>D</a:t>
                      </a:r>
                      <a:endParaRPr lang="en-ZA" sz="1400">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1400">
                          <a:effectLst/>
                        </a:rPr>
                        <a:t> </a:t>
                      </a:r>
                      <a:endParaRPr lang="en-ZA" sz="1400">
                        <a:effectLst/>
                      </a:endParaRPr>
                    </a:p>
                    <a:p>
                      <a:pPr algn="ctr">
                        <a:spcAft>
                          <a:spcPts val="0"/>
                        </a:spcAft>
                      </a:pPr>
                      <a:r>
                        <a:rPr lang="en-US" sz="1400">
                          <a:effectLst/>
                        </a:rPr>
                        <a:t>Details</a:t>
                      </a:r>
                      <a:endParaRPr lang="en-ZA" sz="1400">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1400">
                          <a:effectLst/>
                        </a:rPr>
                        <a:t>F</a:t>
                      </a:r>
                      <a:endParaRPr lang="en-ZA" sz="1400">
                        <a:effectLst/>
                        <a:latin typeface="Times New Roman" panose="02020603050405020304"/>
                        <a:ea typeface="Times New Roman" panose="02020603050405020304"/>
                      </a:endParaRPr>
                    </a:p>
                  </a:txBody>
                  <a:tcPr marL="76200" marR="76200" marT="0" marB="0"/>
                </a:tc>
                <a:tc>
                  <a:txBody>
                    <a:bodyPr/>
                    <a:lstStyle/>
                    <a:p>
                      <a:pPr algn="ctr">
                        <a:spcAft>
                          <a:spcPts val="0"/>
                        </a:spcAft>
                      </a:pPr>
                      <a:r>
                        <a:rPr lang="en-US" sz="1400" dirty="0">
                          <a:effectLst/>
                        </a:rPr>
                        <a:t>Analysis</a:t>
                      </a:r>
                      <a:endParaRPr lang="en-ZA" sz="1400" dirty="0">
                        <a:effectLst/>
                      </a:endParaRPr>
                    </a:p>
                    <a:p>
                      <a:pPr algn="ctr">
                        <a:spcAft>
                          <a:spcPts val="0"/>
                        </a:spcAft>
                      </a:pPr>
                      <a:r>
                        <a:rPr lang="en-US" sz="1400" dirty="0">
                          <a:effectLst/>
                        </a:rPr>
                        <a:t>of </a:t>
                      </a:r>
                      <a:endParaRPr lang="en-ZA" sz="1400" dirty="0">
                        <a:effectLst/>
                      </a:endParaRPr>
                    </a:p>
                    <a:p>
                      <a:pPr algn="ctr">
                        <a:spcAft>
                          <a:spcPts val="0"/>
                        </a:spcAft>
                      </a:pPr>
                      <a:r>
                        <a:rPr lang="en-US" sz="1400" dirty="0">
                          <a:effectLst/>
                        </a:rPr>
                        <a:t>receipts</a:t>
                      </a:r>
                      <a:endParaRPr lang="en-ZA" sz="1400"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1400">
                          <a:effectLst/>
                        </a:rPr>
                        <a:t> </a:t>
                      </a:r>
                      <a:endParaRPr lang="en-ZA" sz="1400">
                        <a:effectLst/>
                      </a:endParaRPr>
                    </a:p>
                    <a:p>
                      <a:pPr algn="ctr">
                        <a:spcAft>
                          <a:spcPts val="0"/>
                        </a:spcAft>
                      </a:pPr>
                      <a:r>
                        <a:rPr lang="en-US" sz="1400">
                          <a:effectLst/>
                        </a:rPr>
                        <a:t>Bank</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378</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2</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K. Khalick</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450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0">
                <a:tc>
                  <a:txBody>
                    <a:bodyPr/>
                    <a:lstStyle/>
                    <a:p>
                      <a:pPr>
                        <a:lnSpc>
                          <a:spcPct val="150000"/>
                        </a:lnSpc>
                        <a:spcAft>
                          <a:spcPts val="0"/>
                        </a:spcAft>
                      </a:pPr>
                      <a:r>
                        <a:rPr lang="en-US" sz="1400">
                          <a:effectLst/>
                        </a:rPr>
                        <a:t>379</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M. Moosa</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270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C90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dirty="0">
                          <a:effectLst/>
                        </a:rPr>
                        <a:t> </a:t>
                      </a:r>
                      <a:endParaRPr lang="en-ZA" sz="1400" dirty="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Sales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18 280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19 000</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380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8</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 Salie</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10 000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381</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A. Ayoob</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720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C91</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Sales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22 280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33 000</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382</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15</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J. Julie</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900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383</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M. Madi</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450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C92</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Sales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14 650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16 000</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C93</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22</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Sales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17 000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17 000</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384</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31</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T. Thebus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910</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C94</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Sales</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24 090</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a:effectLst/>
                        </a:rPr>
                        <a:t>25 000</a:t>
                      </a:r>
                      <a:endParaRPr lang="en-ZA" sz="1400">
                        <a:effectLst/>
                        <a:latin typeface="Times New Roman" panose="02020603050405020304"/>
                        <a:ea typeface="Times New Roman" panose="02020603050405020304"/>
                      </a:endParaRPr>
                    </a:p>
                  </a:txBody>
                  <a:tcPr marL="76200" marR="76200" marT="0" marB="0"/>
                </a:tc>
              </a:tr>
              <a:tr h="144145">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nSpc>
                          <a:spcPct val="150000"/>
                        </a:lnSpc>
                        <a:spcAft>
                          <a:spcPts val="0"/>
                        </a:spcAft>
                      </a:pPr>
                      <a:r>
                        <a:rPr lang="en-US" sz="1400">
                          <a:effectLst/>
                        </a:rPr>
                        <a:t> </a:t>
                      </a:r>
                      <a:endParaRPr lang="en-ZA" sz="1400">
                        <a:effectLst/>
                        <a:latin typeface="Times New Roman" panose="02020603050405020304"/>
                        <a:ea typeface="Times New Roman" panose="02020603050405020304"/>
                      </a:endParaRPr>
                    </a:p>
                  </a:txBody>
                  <a:tcPr marL="76200" marR="76200" marT="0" marB="0"/>
                </a:tc>
                <a:tc>
                  <a:txBody>
                    <a:bodyPr/>
                    <a:lstStyle/>
                    <a:p>
                      <a:pPr algn="r">
                        <a:lnSpc>
                          <a:spcPct val="150000"/>
                        </a:lnSpc>
                        <a:spcAft>
                          <a:spcPts val="0"/>
                        </a:spcAft>
                      </a:pPr>
                      <a:r>
                        <a:rPr lang="en-US" sz="1400" dirty="0">
                          <a:effectLst/>
                        </a:rPr>
                        <a:t>110 000</a:t>
                      </a:r>
                      <a:endParaRPr lang="en-ZA" sz="1400" dirty="0">
                        <a:effectLst/>
                        <a:latin typeface="Times New Roman" panose="02020603050405020304"/>
                        <a:ea typeface="Times New Roman" panose="02020603050405020304"/>
                      </a:endParaRPr>
                    </a:p>
                  </a:txBody>
                  <a:tcPr marL="76200" marR="76200" marT="0" marB="0"/>
                </a:tc>
              </a:tr>
            </a:tbl>
          </a:graphicData>
        </a:graphic>
      </p:graphicFrame>
      <p:graphicFrame>
        <p:nvGraphicFramePr>
          <p:cNvPr id="11" name="Table 10"/>
          <p:cNvGraphicFramePr>
            <a:graphicFrameLocks noGrp="1"/>
          </p:cNvGraphicFramePr>
          <p:nvPr/>
        </p:nvGraphicFramePr>
        <p:xfrm>
          <a:off x="4572000" y="908720"/>
          <a:ext cx="4032448" cy="5882640"/>
        </p:xfrm>
        <a:graphic>
          <a:graphicData uri="http://schemas.openxmlformats.org/drawingml/2006/table">
            <a:tbl>
              <a:tblPr>
                <a:tableStyleId>{5940675A-B579-460E-94D1-54222C63F5DA}</a:tableStyleId>
              </a:tblPr>
              <a:tblGrid>
                <a:gridCol w="448050"/>
                <a:gridCol w="2576286"/>
                <a:gridCol w="1008112"/>
              </a:tblGrid>
              <a:tr h="135498">
                <a:tc>
                  <a:txBody>
                    <a:bodyPr/>
                    <a:lstStyle/>
                    <a:p>
                      <a:pPr algn="ctr">
                        <a:spcAft>
                          <a:spcPts val="0"/>
                        </a:spcAft>
                      </a:pPr>
                      <a:r>
                        <a:rPr lang="en-US" sz="1200" dirty="0" smtClean="0">
                          <a:effectLst/>
                        </a:rPr>
                        <a:t>D</a:t>
                      </a:r>
                      <a:endParaRPr lang="en-ZA" sz="1200" dirty="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a:effectLst/>
                        </a:rPr>
                        <a:t>Description</a:t>
                      </a:r>
                      <a:endParaRPr lang="en-ZA" sz="120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r>
              <a:tr h="173136">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a:effectLst/>
                        </a:rPr>
                        <a:t>R</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dirty="0">
                          <a:effectLst/>
                        </a:rPr>
                        <a:t>1</a:t>
                      </a:r>
                      <a:endParaRPr lang="en-ZA" sz="1200" dirty="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Balance brought forward</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dirty="0" smtClean="0">
                          <a:effectLst/>
                        </a:rPr>
                        <a:t> </a:t>
                      </a:r>
                      <a:r>
                        <a:rPr lang="en-ZA" sz="1400" b="1" dirty="0" smtClean="0">
                          <a:solidFill>
                            <a:srgbClr val="0070C0"/>
                          </a:solidFill>
                          <a:effectLst/>
                          <a:sym typeface="Wingdings" panose="05000000000000000000"/>
                        </a:rPr>
                        <a:t></a:t>
                      </a:r>
                      <a:r>
                        <a:rPr lang="en-ZA" sz="1200" dirty="0" smtClean="0">
                          <a:effectLst/>
                        </a:rPr>
                        <a:t>17 250</a:t>
                      </a:r>
                      <a:r>
                        <a:rPr lang="en-US" sz="1200" dirty="0">
                          <a:effectLst/>
                        </a:rPr>
                        <a:t>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22 </a:t>
                      </a:r>
                      <a:r>
                        <a:rPr lang="en-US" sz="1200" dirty="0">
                          <a:effectLst/>
                        </a:rPr>
                        <a:t>750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Cheque </a:t>
                      </a:r>
                      <a:r>
                        <a:rPr lang="en-US" sz="1200" dirty="0" smtClean="0">
                          <a:effectLst/>
                        </a:rPr>
                        <a:t>426 </a:t>
                      </a:r>
                      <a:r>
                        <a:rPr lang="en-ZA" sz="1200" b="1" dirty="0" smtClean="0">
                          <a:solidFill>
                            <a:srgbClr val="0070C0"/>
                          </a:solidFill>
                          <a:effectLst/>
                          <a:sym typeface="Wingdings" panose="05000000000000000000"/>
                        </a:rPr>
                        <a: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smtClean="0">
                          <a:effectLst/>
                        </a:rPr>
                        <a:t> </a:t>
                      </a:r>
                      <a:r>
                        <a:rPr lang="en-ZA" sz="1200" b="1" dirty="0" smtClean="0">
                          <a:solidFill>
                            <a:srgbClr val="0070C0"/>
                          </a:solidFill>
                          <a:effectLst/>
                          <a:sym typeface="Wingdings" panose="05000000000000000000"/>
                        </a:rPr>
                        <a:t> </a:t>
                      </a:r>
                      <a:r>
                        <a:rPr lang="en-US" sz="1200" dirty="0" smtClean="0">
                          <a:effectLst/>
                        </a:rPr>
                        <a:t>7 </a:t>
                      </a:r>
                      <a:r>
                        <a:rPr lang="en-US" sz="1200" dirty="0">
                          <a:effectLst/>
                        </a:rPr>
                        <a:t>200 -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19 000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427</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700 -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4</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Cheque </a:t>
                      </a:r>
                      <a:r>
                        <a:rPr lang="en-US" sz="1200" dirty="0" smtClean="0">
                          <a:effectLst/>
                        </a:rPr>
                        <a:t>425 </a:t>
                      </a:r>
                      <a:r>
                        <a:rPr lang="en-ZA" sz="1200" b="1" dirty="0" smtClean="0">
                          <a:solidFill>
                            <a:srgbClr val="0070C0"/>
                          </a:solidFill>
                          <a:effectLst/>
                          <a:sym typeface="Wingdings" panose="05000000000000000000"/>
                        </a:rPr>
                        <a: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smtClean="0">
                          <a:effectLst/>
                        </a:rPr>
                        <a:t> </a:t>
                      </a:r>
                      <a:r>
                        <a:rPr lang="en-ZA" sz="1200" b="1" dirty="0" smtClean="0">
                          <a:solidFill>
                            <a:srgbClr val="0070C0"/>
                          </a:solidFill>
                          <a:effectLst/>
                          <a:sym typeface="Wingdings" panose="05000000000000000000"/>
                        </a:rPr>
                        <a:t> </a:t>
                      </a:r>
                      <a:r>
                        <a:rPr lang="en-US" sz="1200" dirty="0" smtClean="0">
                          <a:effectLst/>
                        </a:rPr>
                        <a:t>3</a:t>
                      </a:r>
                      <a:r>
                        <a:rPr lang="en-US" sz="1200" dirty="0">
                          <a:effectLst/>
                        </a:rPr>
                        <a:t> 600 -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5</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Service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240 -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7</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City of Joburg</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900 -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428</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13 900 -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429</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4 500 -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8</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Credit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33 000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12 000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9</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Unpaid cheque (M. Moosa)</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270 -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10</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Tax levy on debit transactions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90 -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11</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430</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11 600 -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Fast Insurers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1 800 -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14</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431</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14 400 -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15</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16 000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16</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book</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120 -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18</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432</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5 400 -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433</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10 500 -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17 000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29</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435</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7 200 -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30</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Interest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2 714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31</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3 000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Debit </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a:effectLst/>
                        </a:rPr>
                        <a:t>15 500 -</a:t>
                      </a:r>
                      <a:endParaRPr lang="en-ZA" sz="1200" dirty="0">
                        <a:effectLst/>
                        <a:latin typeface="Times New Roman" panose="02020603050405020304"/>
                        <a:ea typeface="Times New Roman" panose="02020603050405020304"/>
                      </a:endParaRPr>
                    </a:p>
                  </a:txBody>
                  <a:tcPr marL="56457" marR="56457" marT="0" marB="0"/>
                </a:tc>
              </a:tr>
            </a:tbl>
          </a:graphicData>
        </a:graphic>
      </p:graphicFrame>
      <p:sp>
        <p:nvSpPr>
          <p:cNvPr id="12" name="TextBox 11"/>
          <p:cNvSpPr txBox="1"/>
          <p:nvPr/>
        </p:nvSpPr>
        <p:spPr>
          <a:xfrm>
            <a:off x="3419872" y="220486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4" name="TextBox 13"/>
          <p:cNvSpPr txBox="1"/>
          <p:nvPr/>
        </p:nvSpPr>
        <p:spPr>
          <a:xfrm>
            <a:off x="7524328" y="175334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5" name="TextBox 14"/>
          <p:cNvSpPr txBox="1"/>
          <p:nvPr/>
        </p:nvSpPr>
        <p:spPr>
          <a:xfrm>
            <a:off x="3419872" y="3140968"/>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6" name="TextBox 15"/>
          <p:cNvSpPr txBox="1"/>
          <p:nvPr/>
        </p:nvSpPr>
        <p:spPr>
          <a:xfrm>
            <a:off x="7592469" y="321297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7" name="TextBox 16"/>
          <p:cNvSpPr txBox="1"/>
          <p:nvPr/>
        </p:nvSpPr>
        <p:spPr>
          <a:xfrm>
            <a:off x="3419872" y="4077072"/>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8" name="TextBox 17"/>
          <p:cNvSpPr txBox="1"/>
          <p:nvPr/>
        </p:nvSpPr>
        <p:spPr>
          <a:xfrm>
            <a:off x="7564760" y="465313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9" name="TextBox 18"/>
          <p:cNvSpPr txBox="1"/>
          <p:nvPr/>
        </p:nvSpPr>
        <p:spPr>
          <a:xfrm>
            <a:off x="3377177" y="437351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0" name="TextBox 19"/>
          <p:cNvSpPr txBox="1"/>
          <p:nvPr/>
        </p:nvSpPr>
        <p:spPr>
          <a:xfrm>
            <a:off x="7592469" y="5579948"/>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4" name="Oval 23"/>
          <p:cNvSpPr/>
          <p:nvPr/>
        </p:nvSpPr>
        <p:spPr>
          <a:xfrm>
            <a:off x="3412201" y="5022468"/>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P spid="18" grpId="0"/>
      <p:bldP spid="19" grpId="0"/>
      <p:bldP spid="20" grpId="0"/>
      <p:bldP spid="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25178" y="932468"/>
          <a:ext cx="3888432" cy="5486400"/>
        </p:xfrm>
        <a:graphic>
          <a:graphicData uri="http://schemas.openxmlformats.org/drawingml/2006/table">
            <a:tbl>
              <a:tblPr>
                <a:tableStyleId>{5940675A-B579-460E-94D1-54222C63F5DA}</a:tableStyleId>
              </a:tblPr>
              <a:tblGrid>
                <a:gridCol w="693559"/>
                <a:gridCol w="693559"/>
                <a:gridCol w="1115173"/>
                <a:gridCol w="320857"/>
                <a:gridCol w="1065284"/>
              </a:tblGrid>
              <a:tr h="179705">
                <a:tc>
                  <a:txBody>
                    <a:bodyPr/>
                    <a:lstStyle/>
                    <a:p>
                      <a:pPr marL="36195" marR="36195" algn="ctr">
                        <a:spcAft>
                          <a:spcPts val="0"/>
                        </a:spcAft>
                      </a:pPr>
                      <a:r>
                        <a:rPr lang="en-US" sz="1800" dirty="0">
                          <a:effectLst/>
                        </a:rPr>
                        <a:t>Doc</a:t>
                      </a:r>
                      <a:endParaRPr lang="en-ZA" sz="1800" dirty="0">
                        <a:effectLst/>
                      </a:endParaRPr>
                    </a:p>
                    <a:p>
                      <a:pPr marL="36195" marR="36195" algn="ctr">
                        <a:spcAft>
                          <a:spcPts val="0"/>
                        </a:spcAft>
                      </a:pPr>
                      <a:r>
                        <a:rPr lang="en-US" sz="1800" dirty="0">
                          <a:effectLst/>
                        </a:rPr>
                        <a:t>no</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D</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Name of </a:t>
                      </a:r>
                      <a:endParaRPr lang="en-ZA" sz="1800" dirty="0">
                        <a:effectLst/>
                      </a:endParaRPr>
                    </a:p>
                    <a:p>
                      <a:pPr marL="36195" marR="36195" algn="ctr">
                        <a:spcAft>
                          <a:spcPts val="0"/>
                        </a:spcAft>
                      </a:pPr>
                      <a:r>
                        <a:rPr lang="en-US" sz="1800" dirty="0">
                          <a:effectLst/>
                        </a:rPr>
                        <a:t>Payee</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F</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Bank</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lnSpc>
                          <a:spcPct val="150000"/>
                        </a:lnSpc>
                        <a:spcAft>
                          <a:spcPts val="0"/>
                        </a:spcAft>
                      </a:pPr>
                      <a:r>
                        <a:rPr lang="en-US" sz="1800" dirty="0">
                          <a:effectLst/>
                        </a:rPr>
                        <a:t>427</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dirty="0">
                          <a:effectLst/>
                        </a:rPr>
                        <a:t>2</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Telkom</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lnSpc>
                          <a:spcPct val="150000"/>
                        </a:lnSpc>
                        <a:spcAft>
                          <a:spcPts val="0"/>
                        </a:spcAft>
                      </a:pPr>
                      <a:r>
                        <a:rPr lang="en-US" sz="1800" dirty="0">
                          <a:effectLst/>
                        </a:rPr>
                        <a:t>700</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dirty="0">
                          <a:effectLst/>
                        </a:rPr>
                        <a:t>428</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dirty="0">
                          <a:effectLst/>
                        </a:rPr>
                        <a:t>3</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Teddy Traders</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dirty="0">
                          <a:effectLst/>
                        </a:rPr>
                        <a:t>19 300</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a:effectLst/>
                        </a:rPr>
                        <a:t>430</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10</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Panda Traders</a:t>
                      </a:r>
                      <a:endParaRPr lang="en-ZA" sz="1800">
                        <a:effectLst/>
                        <a:latin typeface="Times New Roman" panose="02020603050405020304"/>
                        <a:ea typeface="Times New Roman" panose="02020603050405020304"/>
                      </a:endParaRPr>
                    </a:p>
                  </a:txBody>
                  <a:tcPr marL="76200" marR="76200" marT="0" marB="0"/>
                </a:tc>
                <a:tc>
                  <a:txBody>
                    <a:bodyPr/>
                    <a:lstStyle/>
                    <a:p>
                      <a:pPr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a:effectLst/>
                        </a:rPr>
                        <a:t>11 600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L="36195" marR="36195">
                        <a:lnSpc>
                          <a:spcPct val="150000"/>
                        </a:lnSpc>
                        <a:spcAft>
                          <a:spcPts val="0"/>
                        </a:spcAft>
                      </a:pPr>
                      <a:r>
                        <a:rPr lang="en-US" sz="1800">
                          <a:effectLst/>
                        </a:rPr>
                        <a:t>431</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14</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Cash</a:t>
                      </a:r>
                      <a:endParaRPr lang="en-ZA" sz="1800">
                        <a:effectLst/>
                        <a:latin typeface="Times New Roman" panose="02020603050405020304"/>
                        <a:ea typeface="Times New Roman" panose="02020603050405020304"/>
                      </a:endParaRPr>
                    </a:p>
                  </a:txBody>
                  <a:tcPr marL="76200" marR="76200" marT="0" marB="0"/>
                </a:tc>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lnSpc>
                          <a:spcPct val="150000"/>
                        </a:lnSpc>
                        <a:spcAft>
                          <a:spcPts val="0"/>
                        </a:spcAft>
                      </a:pPr>
                      <a:r>
                        <a:rPr lang="en-US" sz="1800" dirty="0">
                          <a:effectLst/>
                        </a:rPr>
                        <a:t>14 400</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a:effectLst/>
                        </a:rPr>
                        <a:t>432</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16</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Hola Designs</a:t>
                      </a:r>
                      <a:endParaRPr lang="en-ZA" sz="1800">
                        <a:effectLst/>
                        <a:latin typeface="Times New Roman" panose="02020603050405020304"/>
                        <a:ea typeface="Times New Roman" panose="02020603050405020304"/>
                      </a:endParaRPr>
                    </a:p>
                  </a:txBody>
                  <a:tcPr marL="76200" marR="76200" marT="0" marB="0"/>
                </a:tc>
                <a:tc>
                  <a:txBody>
                    <a:bodyPr/>
                    <a:lstStyle/>
                    <a:p>
                      <a:pPr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a:effectLst/>
                        </a:rPr>
                        <a:t>4 500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a:effectLst/>
                        </a:rPr>
                        <a:t>433</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22</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dirty="0">
                          <a:effectLst/>
                        </a:rPr>
                        <a:t>Bees Traders</a:t>
                      </a:r>
                      <a:endParaRPr lang="en-ZA" sz="1800" dirty="0">
                        <a:effectLst/>
                        <a:latin typeface="Times New Roman" panose="02020603050405020304"/>
                        <a:ea typeface="Times New Roman" panose="02020603050405020304"/>
                      </a:endParaRPr>
                    </a:p>
                  </a:txBody>
                  <a:tcPr marL="76200" marR="76200" marT="0" marB="0"/>
                </a:tc>
                <a:tc>
                  <a:txBody>
                    <a:bodyPr/>
                    <a:lstStyle/>
                    <a:p>
                      <a:pPr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a:effectLst/>
                        </a:rPr>
                        <a:t>10 500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L="36195" marR="36195">
                        <a:lnSpc>
                          <a:spcPct val="150000"/>
                        </a:lnSpc>
                        <a:spcAft>
                          <a:spcPts val="0"/>
                        </a:spcAft>
                      </a:pPr>
                      <a:r>
                        <a:rPr lang="en-US" sz="1800">
                          <a:effectLst/>
                        </a:rPr>
                        <a:t>434</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26</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nSpc>
                          <a:spcPct val="150000"/>
                        </a:lnSpc>
                        <a:spcAft>
                          <a:spcPts val="0"/>
                        </a:spcAft>
                      </a:pPr>
                      <a:r>
                        <a:rPr lang="en-US" sz="1800">
                          <a:effectLst/>
                        </a:rPr>
                        <a:t>Ant Ltd</a:t>
                      </a:r>
                      <a:endParaRPr lang="en-ZA" sz="1800">
                        <a:effectLst/>
                        <a:latin typeface="Times New Roman" panose="02020603050405020304"/>
                        <a:ea typeface="Times New Roman" panose="02020603050405020304"/>
                      </a:endParaRPr>
                    </a:p>
                  </a:txBody>
                  <a:tcPr marL="76200" marR="76200" marT="0" marB="0"/>
                </a:tc>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lnSpc>
                          <a:spcPct val="150000"/>
                        </a:lnSpc>
                        <a:spcAft>
                          <a:spcPts val="0"/>
                        </a:spcAft>
                      </a:pPr>
                      <a:r>
                        <a:rPr lang="en-US" sz="1800">
                          <a:effectLst/>
                        </a:rPr>
                        <a:t>16 000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a:effectLst/>
                        </a:rPr>
                        <a:t>435</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29</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Links Traders </a:t>
                      </a:r>
                      <a:endParaRPr lang="en-ZA" sz="1800">
                        <a:effectLst/>
                        <a:latin typeface="Times New Roman" panose="02020603050405020304"/>
                        <a:ea typeface="Times New Roman" panose="02020603050405020304"/>
                      </a:endParaRPr>
                    </a:p>
                  </a:txBody>
                  <a:tcPr marL="76200" marR="76200" marT="0" marB="0"/>
                </a:tc>
                <a:tc>
                  <a:txBody>
                    <a:bodyPr/>
                    <a:lstStyle/>
                    <a:p>
                      <a:pPr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a:effectLst/>
                        </a:rPr>
                        <a:t>7 200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a:effectLst/>
                        </a:rPr>
                        <a:t>436</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30</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Snowy Repairs</a:t>
                      </a:r>
                      <a:endParaRPr lang="en-ZA" sz="1800">
                        <a:effectLst/>
                        <a:latin typeface="Times New Roman" panose="02020603050405020304"/>
                        <a:ea typeface="Times New Roman" panose="02020603050405020304"/>
                      </a:endParaRPr>
                    </a:p>
                  </a:txBody>
                  <a:tcPr marL="76200" marR="76200" marT="0" marB="0"/>
                </a:tc>
                <a:tc>
                  <a:txBody>
                    <a:bodyPr/>
                    <a:lstStyle/>
                    <a:p>
                      <a:pPr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a:effectLst/>
                        </a:rPr>
                        <a:t>2 800</a:t>
                      </a:r>
                      <a:endParaRPr lang="en-ZA" sz="1800">
                        <a:effectLst/>
                        <a:latin typeface="Times New Roman" panose="02020603050405020304"/>
                        <a:ea typeface="Times New Roman" panose="02020603050405020304"/>
                      </a:endParaRPr>
                    </a:p>
                  </a:txBody>
                  <a:tcPr marL="76200" marR="76200" marT="0" marB="0"/>
                </a:tc>
              </a:tr>
              <a:tr h="179705">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R="36195">
                        <a:lnSpc>
                          <a:spcPct val="150000"/>
                        </a:lnSpc>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lnSpc>
                          <a:spcPct val="150000"/>
                        </a:lnSpc>
                        <a:spcAft>
                          <a:spcPts val="0"/>
                        </a:spcAft>
                      </a:pPr>
                      <a:r>
                        <a:rPr lang="en-US" sz="1800" dirty="0">
                          <a:effectLst/>
                        </a:rPr>
                        <a:t>87 000</a:t>
                      </a:r>
                      <a:endParaRPr lang="en-ZA" sz="1800" dirty="0">
                        <a:effectLst/>
                        <a:latin typeface="Times New Roman" panose="02020603050405020304"/>
                        <a:ea typeface="Times New Roman" panose="02020603050405020304"/>
                      </a:endParaRPr>
                    </a:p>
                  </a:txBody>
                  <a:tcPr marL="76200" marR="76200" marT="0" marB="0"/>
                </a:tc>
              </a:tr>
            </a:tbl>
          </a:graphicData>
        </a:graphic>
      </p:graphicFrame>
      <p:graphicFrame>
        <p:nvGraphicFramePr>
          <p:cNvPr id="2" name="Table 1"/>
          <p:cNvGraphicFramePr>
            <a:graphicFrameLocks noGrp="1"/>
          </p:cNvGraphicFramePr>
          <p:nvPr/>
        </p:nvGraphicFramePr>
        <p:xfrm>
          <a:off x="251520" y="116632"/>
          <a:ext cx="8424936" cy="640080"/>
        </p:xfrm>
        <a:graphic>
          <a:graphicData uri="http://schemas.openxmlformats.org/drawingml/2006/table">
            <a:tbl>
              <a:tblPr firstRow="1" bandRow="1">
                <a:tableStyleId>{5940675A-B579-460E-94D1-54222C63F5DA}</a:tableStyleId>
              </a:tblPr>
              <a:tblGrid>
                <a:gridCol w="4212468"/>
                <a:gridCol w="4212468"/>
              </a:tblGrid>
              <a:tr h="370840">
                <a:tc>
                  <a:txBody>
                    <a:bodyPr/>
                    <a:lstStyle/>
                    <a:p>
                      <a:r>
                        <a:rPr lang="en-ZA" sz="1800" b="1" kern="1200" dirty="0" smtClean="0">
                          <a:solidFill>
                            <a:schemeClr val="tx1"/>
                          </a:solidFill>
                          <a:effectLst/>
                          <a:latin typeface="+mn-lt"/>
                          <a:ea typeface="+mn-ea"/>
                          <a:cs typeface="+mn-cs"/>
                        </a:rPr>
                        <a:t>CASH PAYMENTS JOURNAL OF LAMEESE TRADERS FOR </a:t>
                      </a:r>
                      <a:r>
                        <a:rPr lang="en-ZA" sz="1800" b="1" kern="1200" dirty="0" smtClean="0">
                          <a:solidFill>
                            <a:schemeClr val="tx1"/>
                          </a:solidFill>
                          <a:effectLst/>
                          <a:latin typeface="+mn-lt"/>
                          <a:ea typeface="+mn-ea"/>
                          <a:cs typeface="+mn-cs"/>
                        </a:rPr>
                        <a:t>2014</a:t>
                      </a:r>
                      <a:endParaRPr lang="en-ZA" dirty="0"/>
                    </a:p>
                  </a:txBody>
                  <a:tcPr/>
                </a:tc>
                <a:tc>
                  <a:txBody>
                    <a:bodyPr/>
                    <a:lstStyle/>
                    <a:p>
                      <a:r>
                        <a:rPr lang="en-US" sz="1800" b="1" kern="1200" dirty="0" smtClean="0">
                          <a:solidFill>
                            <a:schemeClr val="tx1"/>
                          </a:solidFill>
                          <a:effectLst/>
                          <a:latin typeface="+mn-lt"/>
                          <a:ea typeface="+mn-ea"/>
                          <a:cs typeface="+mn-cs"/>
                        </a:rPr>
                        <a:t>BANK STATEMENT </a:t>
                      </a:r>
                      <a:endParaRPr lang="en-ZA" dirty="0"/>
                    </a:p>
                  </a:txBody>
                  <a:tcPr/>
                </a:tc>
              </a:tr>
            </a:tbl>
          </a:graphicData>
        </a:graphic>
      </p:graphicFrame>
      <p:graphicFrame>
        <p:nvGraphicFramePr>
          <p:cNvPr id="11" name="Table 10"/>
          <p:cNvGraphicFramePr>
            <a:graphicFrameLocks noGrp="1"/>
          </p:cNvGraphicFramePr>
          <p:nvPr/>
        </p:nvGraphicFramePr>
        <p:xfrm>
          <a:off x="4572000" y="908720"/>
          <a:ext cx="4032448" cy="5882640"/>
        </p:xfrm>
        <a:graphic>
          <a:graphicData uri="http://schemas.openxmlformats.org/drawingml/2006/table">
            <a:tbl>
              <a:tblPr>
                <a:tableStyleId>{5940675A-B579-460E-94D1-54222C63F5DA}</a:tableStyleId>
              </a:tblPr>
              <a:tblGrid>
                <a:gridCol w="448050"/>
                <a:gridCol w="2576286"/>
                <a:gridCol w="1008112"/>
              </a:tblGrid>
              <a:tr h="135498">
                <a:tc>
                  <a:txBody>
                    <a:bodyPr/>
                    <a:lstStyle/>
                    <a:p>
                      <a:pPr algn="ctr">
                        <a:spcAft>
                          <a:spcPts val="0"/>
                        </a:spcAft>
                      </a:pPr>
                      <a:r>
                        <a:rPr lang="en-US" sz="1200" dirty="0" smtClean="0">
                          <a:effectLst/>
                        </a:rPr>
                        <a:t>D</a:t>
                      </a:r>
                      <a:endParaRPr lang="en-ZA" sz="1200" dirty="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dirty="0">
                          <a:effectLst/>
                        </a:rPr>
                        <a:t>Description</a:t>
                      </a:r>
                      <a:endParaRPr lang="en-ZA" sz="1200" dirty="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r>
              <a:tr h="173136">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lgn="ctr">
                        <a:spcAft>
                          <a:spcPts val="0"/>
                        </a:spcAft>
                      </a:pPr>
                      <a:r>
                        <a:rPr lang="en-US" sz="1200">
                          <a:effectLst/>
                        </a:rPr>
                        <a:t>R</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Balance brought forward</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dirty="0" smtClean="0">
                          <a:effectLst/>
                        </a:rPr>
                        <a:t> </a:t>
                      </a:r>
                      <a:r>
                        <a:rPr lang="en-ZA" sz="1400" b="1" dirty="0" smtClean="0">
                          <a:solidFill>
                            <a:srgbClr val="0070C0"/>
                          </a:solidFill>
                          <a:effectLst/>
                          <a:sym typeface="Wingdings" panose="05000000000000000000"/>
                        </a:rPr>
                        <a:t></a:t>
                      </a:r>
                      <a:r>
                        <a:rPr lang="en-ZA" sz="1200" dirty="0" smtClean="0">
                          <a:effectLst/>
                        </a:rPr>
                        <a:t>17 250</a:t>
                      </a:r>
                      <a:r>
                        <a:rPr lang="en-US" sz="1200" dirty="0">
                          <a:effectLst/>
                        </a:rPr>
                        <a:t>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22 </a:t>
                      </a:r>
                      <a:r>
                        <a:rPr lang="en-US" sz="1200" dirty="0">
                          <a:effectLst/>
                        </a:rPr>
                        <a:t>750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Cheque </a:t>
                      </a:r>
                      <a:r>
                        <a:rPr lang="en-US" sz="1200" dirty="0" smtClean="0">
                          <a:effectLst/>
                        </a:rPr>
                        <a:t>426 </a:t>
                      </a:r>
                      <a:r>
                        <a:rPr lang="en-ZA" sz="1200" b="1" dirty="0" smtClean="0">
                          <a:solidFill>
                            <a:srgbClr val="0070C0"/>
                          </a:solidFill>
                          <a:effectLst/>
                          <a:sym typeface="Wingdings" panose="05000000000000000000"/>
                        </a:rPr>
                        <a: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smtClean="0">
                          <a:effectLst/>
                        </a:rPr>
                        <a:t> </a:t>
                      </a:r>
                      <a:r>
                        <a:rPr lang="en-ZA" sz="1200" b="1" dirty="0" smtClean="0">
                          <a:solidFill>
                            <a:srgbClr val="0070C0"/>
                          </a:solidFill>
                          <a:effectLst/>
                          <a:sym typeface="Wingdings" panose="05000000000000000000"/>
                        </a:rPr>
                        <a:t> </a:t>
                      </a:r>
                      <a:r>
                        <a:rPr lang="en-US" sz="1200" dirty="0" smtClean="0">
                          <a:effectLst/>
                        </a:rPr>
                        <a:t>7 </a:t>
                      </a:r>
                      <a:r>
                        <a:rPr lang="en-US" sz="1200" dirty="0">
                          <a:effectLst/>
                        </a:rPr>
                        <a:t>200 -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19</a:t>
                      </a:r>
                      <a:r>
                        <a:rPr lang="en-US" sz="1200" dirty="0">
                          <a:effectLst/>
                        </a:rPr>
                        <a:t> 000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427</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700 -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4</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Cheque </a:t>
                      </a:r>
                      <a:r>
                        <a:rPr lang="en-US" sz="1200" dirty="0" smtClean="0">
                          <a:effectLst/>
                        </a:rPr>
                        <a:t>425 </a:t>
                      </a:r>
                      <a:r>
                        <a:rPr lang="en-ZA" sz="1200" b="1" dirty="0" smtClean="0">
                          <a:solidFill>
                            <a:srgbClr val="0070C0"/>
                          </a:solidFill>
                          <a:effectLst/>
                          <a:sym typeface="Wingdings" panose="05000000000000000000"/>
                        </a:rPr>
                        <a: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smtClean="0">
                          <a:effectLst/>
                        </a:rPr>
                        <a:t> </a:t>
                      </a:r>
                      <a:r>
                        <a:rPr lang="en-ZA" sz="1200" b="1" dirty="0" smtClean="0">
                          <a:solidFill>
                            <a:srgbClr val="0070C0"/>
                          </a:solidFill>
                          <a:effectLst/>
                          <a:sym typeface="Wingdings" panose="05000000000000000000"/>
                        </a:rPr>
                        <a:t> </a:t>
                      </a:r>
                      <a:r>
                        <a:rPr lang="en-US" sz="1200" dirty="0" smtClean="0">
                          <a:effectLst/>
                        </a:rPr>
                        <a:t>3</a:t>
                      </a:r>
                      <a:r>
                        <a:rPr lang="en-US" sz="1200" dirty="0">
                          <a:effectLst/>
                        </a:rPr>
                        <a:t> 600 -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5</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Service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240 -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7</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City of Joburg</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900 -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dirty="0">
                          <a:effectLst/>
                        </a:rPr>
                        <a:t> </a:t>
                      </a:r>
                      <a:endParaRPr lang="en-ZA" sz="1200" dirty="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Cheque 428</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a:effectLst/>
                        </a:rPr>
                        <a:t>13 900 -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429</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4 500 -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8</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dirty="0">
                          <a:effectLst/>
                        </a:rPr>
                        <a:t>Credit</a:t>
                      </a:r>
                      <a:endParaRPr lang="en-ZA" sz="12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33 </a:t>
                      </a:r>
                      <a:r>
                        <a:rPr lang="en-US" sz="1200" dirty="0">
                          <a:effectLst/>
                        </a:rPr>
                        <a:t>000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12 000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9</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Unpaid cheque (M. Moosa)</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270 -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10</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Tax levy on debit transactions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90 -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11</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430</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11 600 -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Fast Insurers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1 800 -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14</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431</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14 400 -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15</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16</a:t>
                      </a:r>
                      <a:r>
                        <a:rPr lang="en-US" sz="1200" dirty="0">
                          <a:effectLst/>
                        </a:rPr>
                        <a:t> 000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16</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book</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120 -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18</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432</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5 400 -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22</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433</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10 500 -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ZA" sz="1200" b="1" dirty="0" smtClean="0">
                          <a:solidFill>
                            <a:srgbClr val="0070C0"/>
                          </a:solidFill>
                          <a:effectLst/>
                          <a:sym typeface="Wingdings" panose="05000000000000000000"/>
                        </a:rPr>
                        <a:t> </a:t>
                      </a:r>
                      <a:r>
                        <a:rPr lang="en-US" sz="1200" dirty="0" smtClean="0">
                          <a:effectLst/>
                        </a:rPr>
                        <a:t>17 </a:t>
                      </a:r>
                      <a:r>
                        <a:rPr lang="en-US" sz="1200" dirty="0">
                          <a:effectLst/>
                        </a:rPr>
                        <a:t>000 +</a:t>
                      </a:r>
                      <a:endParaRPr lang="en-ZA" sz="1200" dirty="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Cash handling fees</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50 -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29</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Cheque 435</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7 200 -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30</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Interest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2 714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31</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Credit</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a:effectLst/>
                        </a:rPr>
                        <a:t>3 000 +</a:t>
                      </a:r>
                      <a:endParaRPr lang="en-ZA" sz="1200">
                        <a:effectLst/>
                        <a:latin typeface="Times New Roman" panose="02020603050405020304"/>
                        <a:ea typeface="Times New Roman" panose="02020603050405020304"/>
                      </a:endParaRPr>
                    </a:p>
                  </a:txBody>
                  <a:tcPr marL="56457" marR="56457" marT="0" marB="0"/>
                </a:tc>
              </a:tr>
              <a:tr h="135498">
                <a:tc>
                  <a:txBody>
                    <a:bodyPr/>
                    <a:lstStyle/>
                    <a:p>
                      <a:pPr>
                        <a:spcAft>
                          <a:spcPts val="0"/>
                        </a:spcAft>
                      </a:pPr>
                      <a:r>
                        <a:rPr lang="en-US" sz="1200">
                          <a:effectLst/>
                        </a:rPr>
                        <a:t> </a:t>
                      </a:r>
                      <a:endParaRPr lang="en-ZA" sz="120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1200">
                          <a:effectLst/>
                        </a:rPr>
                        <a:t>Debit </a:t>
                      </a:r>
                      <a:endParaRPr lang="en-ZA" sz="120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1200" dirty="0">
                          <a:effectLst/>
                        </a:rPr>
                        <a:t>15 500 -</a:t>
                      </a:r>
                      <a:endParaRPr lang="en-ZA" sz="1200" dirty="0">
                        <a:effectLst/>
                        <a:latin typeface="Times New Roman" panose="02020603050405020304"/>
                        <a:ea typeface="Times New Roman" panose="02020603050405020304"/>
                      </a:endParaRPr>
                    </a:p>
                  </a:txBody>
                  <a:tcPr marL="56457" marR="56457" marT="0" marB="0"/>
                </a:tc>
              </a:tr>
            </a:tbl>
          </a:graphicData>
        </a:graphic>
      </p:graphicFrame>
      <p:sp>
        <p:nvSpPr>
          <p:cNvPr id="12" name="TextBox 11"/>
          <p:cNvSpPr txBox="1"/>
          <p:nvPr/>
        </p:nvSpPr>
        <p:spPr>
          <a:xfrm>
            <a:off x="3395835" y="1475017"/>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4" name="TextBox 13"/>
          <p:cNvSpPr txBox="1"/>
          <p:nvPr/>
        </p:nvSpPr>
        <p:spPr>
          <a:xfrm>
            <a:off x="7668344" y="213285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5" name="TextBox 14"/>
          <p:cNvSpPr txBox="1"/>
          <p:nvPr/>
        </p:nvSpPr>
        <p:spPr>
          <a:xfrm>
            <a:off x="712517" y="255517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7" name="TextBox 16"/>
          <p:cNvSpPr txBox="1"/>
          <p:nvPr/>
        </p:nvSpPr>
        <p:spPr>
          <a:xfrm>
            <a:off x="712517" y="1952552"/>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8" name="TextBox 17"/>
          <p:cNvSpPr txBox="1"/>
          <p:nvPr/>
        </p:nvSpPr>
        <p:spPr>
          <a:xfrm>
            <a:off x="892537" y="148478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19" name="TextBox 18"/>
          <p:cNvSpPr txBox="1"/>
          <p:nvPr/>
        </p:nvSpPr>
        <p:spPr>
          <a:xfrm>
            <a:off x="5940152" y="213285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0" name="TextBox 19"/>
          <p:cNvSpPr txBox="1"/>
          <p:nvPr/>
        </p:nvSpPr>
        <p:spPr>
          <a:xfrm>
            <a:off x="5829378" y="285293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4" name="Oval 23"/>
          <p:cNvSpPr/>
          <p:nvPr/>
        </p:nvSpPr>
        <p:spPr>
          <a:xfrm>
            <a:off x="3287747" y="1854116"/>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21" name="Oval 20"/>
          <p:cNvSpPr/>
          <p:nvPr/>
        </p:nvSpPr>
        <p:spPr>
          <a:xfrm>
            <a:off x="7734175" y="2843169"/>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22" name="Oval 21"/>
          <p:cNvSpPr/>
          <p:nvPr/>
        </p:nvSpPr>
        <p:spPr>
          <a:xfrm>
            <a:off x="3392192" y="3276034"/>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23" name="TextBox 22"/>
          <p:cNvSpPr txBox="1"/>
          <p:nvPr/>
        </p:nvSpPr>
        <p:spPr>
          <a:xfrm>
            <a:off x="3180481" y="2906702"/>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5" name="TextBox 24"/>
          <p:cNvSpPr txBox="1"/>
          <p:nvPr/>
        </p:nvSpPr>
        <p:spPr>
          <a:xfrm>
            <a:off x="892537" y="3018543"/>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7" name="TextBox 26"/>
          <p:cNvSpPr txBox="1"/>
          <p:nvPr/>
        </p:nvSpPr>
        <p:spPr>
          <a:xfrm>
            <a:off x="7683283" y="4111487"/>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8" name="TextBox 27"/>
          <p:cNvSpPr txBox="1"/>
          <p:nvPr/>
        </p:nvSpPr>
        <p:spPr>
          <a:xfrm>
            <a:off x="7683283" y="4509848"/>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29" name="TextBox 28"/>
          <p:cNvSpPr txBox="1"/>
          <p:nvPr/>
        </p:nvSpPr>
        <p:spPr>
          <a:xfrm>
            <a:off x="5940152" y="4139788"/>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0" name="TextBox 29"/>
          <p:cNvSpPr txBox="1"/>
          <p:nvPr/>
        </p:nvSpPr>
        <p:spPr>
          <a:xfrm>
            <a:off x="3215815" y="2370510"/>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1" name="TextBox 30"/>
          <p:cNvSpPr txBox="1"/>
          <p:nvPr/>
        </p:nvSpPr>
        <p:spPr>
          <a:xfrm>
            <a:off x="5991103" y="4480819"/>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2" name="TextBox 31"/>
          <p:cNvSpPr txBox="1"/>
          <p:nvPr/>
        </p:nvSpPr>
        <p:spPr>
          <a:xfrm>
            <a:off x="5940152" y="5229200"/>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3" name="TextBox 32"/>
          <p:cNvSpPr txBox="1"/>
          <p:nvPr/>
        </p:nvSpPr>
        <p:spPr>
          <a:xfrm>
            <a:off x="7724362" y="601199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4" name="TextBox 33"/>
          <p:cNvSpPr txBox="1"/>
          <p:nvPr/>
        </p:nvSpPr>
        <p:spPr>
          <a:xfrm>
            <a:off x="802627" y="3975112"/>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5" name="TextBox 34"/>
          <p:cNvSpPr txBox="1"/>
          <p:nvPr/>
        </p:nvSpPr>
        <p:spPr>
          <a:xfrm>
            <a:off x="7678707" y="534792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6" name="TextBox 35"/>
          <p:cNvSpPr txBox="1"/>
          <p:nvPr/>
        </p:nvSpPr>
        <p:spPr>
          <a:xfrm>
            <a:off x="3188535" y="3926821"/>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7" name="TextBox 36"/>
          <p:cNvSpPr txBox="1"/>
          <p:nvPr/>
        </p:nvSpPr>
        <p:spPr>
          <a:xfrm>
            <a:off x="3287747" y="479857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8" name="TextBox 37"/>
          <p:cNvSpPr txBox="1"/>
          <p:nvPr/>
        </p:nvSpPr>
        <p:spPr>
          <a:xfrm>
            <a:off x="5929488" y="6011996"/>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39" name="TextBox 38"/>
          <p:cNvSpPr txBox="1"/>
          <p:nvPr/>
        </p:nvSpPr>
        <p:spPr>
          <a:xfrm>
            <a:off x="864145" y="4879180"/>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40" name="TextBox 39"/>
          <p:cNvSpPr txBox="1"/>
          <p:nvPr/>
        </p:nvSpPr>
        <p:spPr>
          <a:xfrm>
            <a:off x="5929488" y="5401371"/>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41" name="TextBox 40"/>
          <p:cNvSpPr txBox="1"/>
          <p:nvPr/>
        </p:nvSpPr>
        <p:spPr>
          <a:xfrm>
            <a:off x="780128" y="3397934"/>
            <a:ext cx="360040" cy="369332"/>
          </a:xfrm>
          <a:prstGeom prst="rect">
            <a:avLst/>
          </a:prstGeom>
          <a:noFill/>
        </p:spPr>
        <p:txBody>
          <a:bodyPr wrap="square" rtlCol="0">
            <a:spAutoFit/>
          </a:bodyPr>
          <a:lstStyle/>
          <a:p>
            <a:r>
              <a:rPr lang="en-ZA" b="1" dirty="0">
                <a:solidFill>
                  <a:srgbClr val="FF0000"/>
                </a:solidFill>
                <a:sym typeface="Wingdings" panose="05000000000000000000"/>
              </a:rPr>
              <a:t></a:t>
            </a:r>
            <a:endParaRPr lang="en-ZA" b="1" dirty="0">
              <a:solidFill>
                <a:srgbClr val="FF0000"/>
              </a:solidFill>
            </a:endParaRPr>
          </a:p>
        </p:txBody>
      </p:sp>
      <p:sp>
        <p:nvSpPr>
          <p:cNvPr id="42" name="Oval 41"/>
          <p:cNvSpPr/>
          <p:nvPr/>
        </p:nvSpPr>
        <p:spPr>
          <a:xfrm>
            <a:off x="3336923" y="4514494"/>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3" name="Oval 42"/>
          <p:cNvSpPr/>
          <p:nvPr/>
        </p:nvSpPr>
        <p:spPr>
          <a:xfrm>
            <a:off x="282434" y="4485465"/>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4" name="Oval 43"/>
          <p:cNvSpPr/>
          <p:nvPr/>
        </p:nvSpPr>
        <p:spPr>
          <a:xfrm>
            <a:off x="7734175" y="5248512"/>
            <a:ext cx="995388" cy="2794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5" name="Oval 44"/>
          <p:cNvSpPr/>
          <p:nvPr/>
        </p:nvSpPr>
        <p:spPr>
          <a:xfrm>
            <a:off x="201009" y="5342271"/>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6" name="Oval 45"/>
          <p:cNvSpPr/>
          <p:nvPr/>
        </p:nvSpPr>
        <p:spPr>
          <a:xfrm>
            <a:off x="3391227" y="5336616"/>
            <a:ext cx="9953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500" fill="hold"/>
                                        <p:tgtEl>
                                          <p:spTgt spid="25"/>
                                        </p:tgtEl>
                                        <p:attrNameLst>
                                          <p:attrName>ppt_x</p:attrName>
                                        </p:attrNameLst>
                                      </p:cBhvr>
                                      <p:tavLst>
                                        <p:tav tm="0">
                                          <p:val>
                                            <p:strVal val="#ppt_x"/>
                                          </p:val>
                                        </p:tav>
                                        <p:tav tm="100000">
                                          <p:val>
                                            <p:strVal val="#ppt_x"/>
                                          </p:val>
                                        </p:tav>
                                      </p:tavLst>
                                    </p:anim>
                                    <p:anim calcmode="lin" valueType="num">
                                      <p:cBhvr additive="base">
                                        <p:cTn id="9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fill="hold"/>
                                        <p:tgtEl>
                                          <p:spTgt spid="31"/>
                                        </p:tgtEl>
                                        <p:attrNameLst>
                                          <p:attrName>ppt_x</p:attrName>
                                        </p:attrNameLst>
                                      </p:cBhvr>
                                      <p:tavLst>
                                        <p:tav tm="0">
                                          <p:val>
                                            <p:strVal val="#ppt_x"/>
                                          </p:val>
                                        </p:tav>
                                        <p:tav tm="100000">
                                          <p:val>
                                            <p:strVal val="#ppt_x"/>
                                          </p:val>
                                        </p:tav>
                                      </p:tavLst>
                                    </p:anim>
                                    <p:anim calcmode="lin" valueType="num">
                                      <p:cBhvr additive="base">
                                        <p:cTn id="10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additive="base">
                                        <p:cTn id="109" dur="500" fill="hold"/>
                                        <p:tgtEl>
                                          <p:spTgt spid="23"/>
                                        </p:tgtEl>
                                        <p:attrNameLst>
                                          <p:attrName>ppt_x</p:attrName>
                                        </p:attrNameLst>
                                      </p:cBhvr>
                                      <p:tavLst>
                                        <p:tav tm="0">
                                          <p:val>
                                            <p:strVal val="#ppt_x"/>
                                          </p:val>
                                        </p:tav>
                                        <p:tav tm="100000">
                                          <p:val>
                                            <p:strVal val="#ppt_x"/>
                                          </p:val>
                                        </p:tav>
                                      </p:tavLst>
                                    </p:anim>
                                    <p:anim calcmode="lin" valueType="num">
                                      <p:cBhvr additive="base">
                                        <p:cTn id="11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fill="hold"/>
                                        <p:tgtEl>
                                          <p:spTgt spid="28"/>
                                        </p:tgtEl>
                                        <p:attrNameLst>
                                          <p:attrName>ppt_x</p:attrName>
                                        </p:attrNameLst>
                                      </p:cBhvr>
                                      <p:tavLst>
                                        <p:tav tm="0">
                                          <p:val>
                                            <p:strVal val="#ppt_x"/>
                                          </p:val>
                                        </p:tav>
                                        <p:tav tm="100000">
                                          <p:val>
                                            <p:strVal val="#ppt_x"/>
                                          </p:val>
                                        </p:tav>
                                      </p:tavLst>
                                    </p:anim>
                                    <p:anim calcmode="lin" valueType="num">
                                      <p:cBhvr additive="base">
                                        <p:cTn id="11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additive="base">
                                        <p:cTn id="121" dur="500" fill="hold"/>
                                        <p:tgtEl>
                                          <p:spTgt spid="41"/>
                                        </p:tgtEl>
                                        <p:attrNameLst>
                                          <p:attrName>ppt_x</p:attrName>
                                        </p:attrNameLst>
                                      </p:cBhvr>
                                      <p:tavLst>
                                        <p:tav tm="0">
                                          <p:val>
                                            <p:strVal val="#ppt_x"/>
                                          </p:val>
                                        </p:tav>
                                        <p:tav tm="100000">
                                          <p:val>
                                            <p:strVal val="#ppt_x"/>
                                          </p:val>
                                        </p:tav>
                                      </p:tavLst>
                                    </p:anim>
                                    <p:anim calcmode="lin" valueType="num">
                                      <p:cBhvr additive="base">
                                        <p:cTn id="12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500" fill="hold"/>
                                        <p:tgtEl>
                                          <p:spTgt spid="32"/>
                                        </p:tgtEl>
                                        <p:attrNameLst>
                                          <p:attrName>ppt_x</p:attrName>
                                        </p:attrNameLst>
                                      </p:cBhvr>
                                      <p:tavLst>
                                        <p:tav tm="0">
                                          <p:val>
                                            <p:strVal val="#ppt_x"/>
                                          </p:val>
                                        </p:tav>
                                        <p:tav tm="100000">
                                          <p:val>
                                            <p:strVal val="#ppt_x"/>
                                          </p:val>
                                        </p:tav>
                                      </p:tavLst>
                                    </p:anim>
                                    <p:anim calcmode="lin" valueType="num">
                                      <p:cBhvr additive="base">
                                        <p:cTn id="1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22"/>
                                        </p:tgtEl>
                                        <p:attrNameLst>
                                          <p:attrName>style.visibility</p:attrName>
                                        </p:attrNameLst>
                                      </p:cBhvr>
                                      <p:to>
                                        <p:strVal val="visible"/>
                                      </p:to>
                                    </p:set>
                                    <p:anim calcmode="lin" valueType="num">
                                      <p:cBhvr additive="base">
                                        <p:cTn id="133" dur="500" fill="hold"/>
                                        <p:tgtEl>
                                          <p:spTgt spid="22"/>
                                        </p:tgtEl>
                                        <p:attrNameLst>
                                          <p:attrName>ppt_x</p:attrName>
                                        </p:attrNameLst>
                                      </p:cBhvr>
                                      <p:tavLst>
                                        <p:tav tm="0">
                                          <p:val>
                                            <p:strVal val="#ppt_x"/>
                                          </p:val>
                                        </p:tav>
                                        <p:tav tm="100000">
                                          <p:val>
                                            <p:strVal val="#ppt_x"/>
                                          </p:val>
                                        </p:tav>
                                      </p:tavLst>
                                    </p:anim>
                                    <p:anim calcmode="lin" valueType="num">
                                      <p:cBhvr additive="base">
                                        <p:cTn id="13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44"/>
                                        </p:tgtEl>
                                        <p:attrNameLst>
                                          <p:attrName>style.visibility</p:attrName>
                                        </p:attrNameLst>
                                      </p:cBhvr>
                                      <p:to>
                                        <p:strVal val="visible"/>
                                      </p:to>
                                    </p:set>
                                    <p:anim calcmode="lin" valueType="num">
                                      <p:cBhvr additive="base">
                                        <p:cTn id="139" dur="500" fill="hold"/>
                                        <p:tgtEl>
                                          <p:spTgt spid="44"/>
                                        </p:tgtEl>
                                        <p:attrNameLst>
                                          <p:attrName>ppt_x</p:attrName>
                                        </p:attrNameLst>
                                      </p:cBhvr>
                                      <p:tavLst>
                                        <p:tav tm="0">
                                          <p:val>
                                            <p:strVal val="#ppt_x"/>
                                          </p:val>
                                        </p:tav>
                                        <p:tav tm="100000">
                                          <p:val>
                                            <p:strVal val="#ppt_x"/>
                                          </p:val>
                                        </p:tav>
                                      </p:tavLst>
                                    </p:anim>
                                    <p:anim calcmode="lin" valueType="num">
                                      <p:cBhvr additive="base">
                                        <p:cTn id="14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34"/>
                                        </p:tgtEl>
                                        <p:attrNameLst>
                                          <p:attrName>style.visibility</p:attrName>
                                        </p:attrNameLst>
                                      </p:cBhvr>
                                      <p:to>
                                        <p:strVal val="visible"/>
                                      </p:to>
                                    </p:set>
                                    <p:anim calcmode="lin" valueType="num">
                                      <p:cBhvr additive="base">
                                        <p:cTn id="145" dur="500" fill="hold"/>
                                        <p:tgtEl>
                                          <p:spTgt spid="34"/>
                                        </p:tgtEl>
                                        <p:attrNameLst>
                                          <p:attrName>ppt_x</p:attrName>
                                        </p:attrNameLst>
                                      </p:cBhvr>
                                      <p:tavLst>
                                        <p:tav tm="0">
                                          <p:val>
                                            <p:strVal val="#ppt_x"/>
                                          </p:val>
                                        </p:tav>
                                        <p:tav tm="100000">
                                          <p:val>
                                            <p:strVal val="#ppt_x"/>
                                          </p:val>
                                        </p:tav>
                                      </p:tavLst>
                                    </p:anim>
                                    <p:anim calcmode="lin" valueType="num">
                                      <p:cBhvr additive="base">
                                        <p:cTn id="14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40"/>
                                        </p:tgtEl>
                                        <p:attrNameLst>
                                          <p:attrName>style.visibility</p:attrName>
                                        </p:attrNameLst>
                                      </p:cBhvr>
                                      <p:to>
                                        <p:strVal val="visible"/>
                                      </p:to>
                                    </p:set>
                                    <p:anim calcmode="lin" valueType="num">
                                      <p:cBhvr additive="base">
                                        <p:cTn id="151" dur="500" fill="hold"/>
                                        <p:tgtEl>
                                          <p:spTgt spid="40"/>
                                        </p:tgtEl>
                                        <p:attrNameLst>
                                          <p:attrName>ppt_x</p:attrName>
                                        </p:attrNameLst>
                                      </p:cBhvr>
                                      <p:tavLst>
                                        <p:tav tm="0">
                                          <p:val>
                                            <p:strVal val="#ppt_x"/>
                                          </p:val>
                                        </p:tav>
                                        <p:tav tm="100000">
                                          <p:val>
                                            <p:strVal val="#ppt_x"/>
                                          </p:val>
                                        </p:tav>
                                      </p:tavLst>
                                    </p:anim>
                                    <p:anim calcmode="lin" valueType="num">
                                      <p:cBhvr additive="base">
                                        <p:cTn id="1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additive="base">
                                        <p:cTn id="157" dur="500" fill="hold"/>
                                        <p:tgtEl>
                                          <p:spTgt spid="36"/>
                                        </p:tgtEl>
                                        <p:attrNameLst>
                                          <p:attrName>ppt_x</p:attrName>
                                        </p:attrNameLst>
                                      </p:cBhvr>
                                      <p:tavLst>
                                        <p:tav tm="0">
                                          <p:val>
                                            <p:strVal val="#ppt_x"/>
                                          </p:val>
                                        </p:tav>
                                        <p:tav tm="100000">
                                          <p:val>
                                            <p:strVal val="#ppt_x"/>
                                          </p:val>
                                        </p:tav>
                                      </p:tavLst>
                                    </p:anim>
                                    <p:anim calcmode="lin" valueType="num">
                                      <p:cBhvr additive="base">
                                        <p:cTn id="15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35"/>
                                        </p:tgtEl>
                                        <p:attrNameLst>
                                          <p:attrName>style.visibility</p:attrName>
                                        </p:attrNameLst>
                                      </p:cBhvr>
                                      <p:to>
                                        <p:strVal val="visible"/>
                                      </p:to>
                                    </p:set>
                                    <p:anim calcmode="lin" valueType="num">
                                      <p:cBhvr additive="base">
                                        <p:cTn id="163" dur="500" fill="hold"/>
                                        <p:tgtEl>
                                          <p:spTgt spid="35"/>
                                        </p:tgtEl>
                                        <p:attrNameLst>
                                          <p:attrName>ppt_x</p:attrName>
                                        </p:attrNameLst>
                                      </p:cBhvr>
                                      <p:tavLst>
                                        <p:tav tm="0">
                                          <p:val>
                                            <p:strVal val="#ppt_x"/>
                                          </p:val>
                                        </p:tav>
                                        <p:tav tm="100000">
                                          <p:val>
                                            <p:strVal val="#ppt_x"/>
                                          </p:val>
                                        </p:tav>
                                      </p:tavLst>
                                    </p:anim>
                                    <p:anim calcmode="lin" valueType="num">
                                      <p:cBhvr additive="base">
                                        <p:cTn id="16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43"/>
                                        </p:tgtEl>
                                        <p:attrNameLst>
                                          <p:attrName>style.visibility</p:attrName>
                                        </p:attrNameLst>
                                      </p:cBhvr>
                                      <p:to>
                                        <p:strVal val="visible"/>
                                      </p:to>
                                    </p:set>
                                    <p:anim calcmode="lin" valueType="num">
                                      <p:cBhvr additive="base">
                                        <p:cTn id="169" dur="500" fill="hold"/>
                                        <p:tgtEl>
                                          <p:spTgt spid="43"/>
                                        </p:tgtEl>
                                        <p:attrNameLst>
                                          <p:attrName>ppt_x</p:attrName>
                                        </p:attrNameLst>
                                      </p:cBhvr>
                                      <p:tavLst>
                                        <p:tav tm="0">
                                          <p:val>
                                            <p:strVal val="#ppt_x"/>
                                          </p:val>
                                        </p:tav>
                                        <p:tav tm="100000">
                                          <p:val>
                                            <p:strVal val="#ppt_x"/>
                                          </p:val>
                                        </p:tav>
                                      </p:tavLst>
                                    </p:anim>
                                    <p:anim calcmode="lin" valueType="num">
                                      <p:cBhvr additive="base">
                                        <p:cTn id="17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42"/>
                                        </p:tgtEl>
                                        <p:attrNameLst>
                                          <p:attrName>style.visibility</p:attrName>
                                        </p:attrNameLst>
                                      </p:cBhvr>
                                      <p:to>
                                        <p:strVal val="visible"/>
                                      </p:to>
                                    </p:set>
                                    <p:anim calcmode="lin" valueType="num">
                                      <p:cBhvr additive="base">
                                        <p:cTn id="175" dur="500" fill="hold"/>
                                        <p:tgtEl>
                                          <p:spTgt spid="42"/>
                                        </p:tgtEl>
                                        <p:attrNameLst>
                                          <p:attrName>ppt_x</p:attrName>
                                        </p:attrNameLst>
                                      </p:cBhvr>
                                      <p:tavLst>
                                        <p:tav tm="0">
                                          <p:val>
                                            <p:strVal val="#ppt_x"/>
                                          </p:val>
                                        </p:tav>
                                        <p:tav tm="100000">
                                          <p:val>
                                            <p:strVal val="#ppt_x"/>
                                          </p:val>
                                        </p:tav>
                                      </p:tavLst>
                                    </p:anim>
                                    <p:anim calcmode="lin" valueType="num">
                                      <p:cBhvr additive="base">
                                        <p:cTn id="17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grpId="0" nodeType="clickEffect">
                                  <p:stCondLst>
                                    <p:cond delay="0"/>
                                  </p:stCondLst>
                                  <p:childTnLst>
                                    <p:set>
                                      <p:cBhvr>
                                        <p:cTn id="180" dur="1" fill="hold">
                                          <p:stCondLst>
                                            <p:cond delay="0"/>
                                          </p:stCondLst>
                                        </p:cTn>
                                        <p:tgtEl>
                                          <p:spTgt spid="39"/>
                                        </p:tgtEl>
                                        <p:attrNameLst>
                                          <p:attrName>style.visibility</p:attrName>
                                        </p:attrNameLst>
                                      </p:cBhvr>
                                      <p:to>
                                        <p:strVal val="visible"/>
                                      </p:to>
                                    </p:set>
                                    <p:anim calcmode="lin" valueType="num">
                                      <p:cBhvr additive="base">
                                        <p:cTn id="181" dur="500" fill="hold"/>
                                        <p:tgtEl>
                                          <p:spTgt spid="39"/>
                                        </p:tgtEl>
                                        <p:attrNameLst>
                                          <p:attrName>ppt_x</p:attrName>
                                        </p:attrNameLst>
                                      </p:cBhvr>
                                      <p:tavLst>
                                        <p:tav tm="0">
                                          <p:val>
                                            <p:strVal val="#ppt_x"/>
                                          </p:val>
                                        </p:tav>
                                        <p:tav tm="100000">
                                          <p:val>
                                            <p:strVal val="#ppt_x"/>
                                          </p:val>
                                        </p:tav>
                                      </p:tavLst>
                                    </p:anim>
                                    <p:anim calcmode="lin" valueType="num">
                                      <p:cBhvr additive="base">
                                        <p:cTn id="18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grpId="0" nodeType="clickEffect">
                                  <p:stCondLst>
                                    <p:cond delay="0"/>
                                  </p:stCondLst>
                                  <p:childTnLst>
                                    <p:set>
                                      <p:cBhvr>
                                        <p:cTn id="186" dur="1" fill="hold">
                                          <p:stCondLst>
                                            <p:cond delay="0"/>
                                          </p:stCondLst>
                                        </p:cTn>
                                        <p:tgtEl>
                                          <p:spTgt spid="38"/>
                                        </p:tgtEl>
                                        <p:attrNameLst>
                                          <p:attrName>style.visibility</p:attrName>
                                        </p:attrNameLst>
                                      </p:cBhvr>
                                      <p:to>
                                        <p:strVal val="visible"/>
                                      </p:to>
                                    </p:set>
                                    <p:anim calcmode="lin" valueType="num">
                                      <p:cBhvr additive="base">
                                        <p:cTn id="187" dur="500" fill="hold"/>
                                        <p:tgtEl>
                                          <p:spTgt spid="38"/>
                                        </p:tgtEl>
                                        <p:attrNameLst>
                                          <p:attrName>ppt_x</p:attrName>
                                        </p:attrNameLst>
                                      </p:cBhvr>
                                      <p:tavLst>
                                        <p:tav tm="0">
                                          <p:val>
                                            <p:strVal val="#ppt_x"/>
                                          </p:val>
                                        </p:tav>
                                        <p:tav tm="100000">
                                          <p:val>
                                            <p:strVal val="#ppt_x"/>
                                          </p:val>
                                        </p:tav>
                                      </p:tavLst>
                                    </p:anim>
                                    <p:anim calcmode="lin" valueType="num">
                                      <p:cBhvr additive="base">
                                        <p:cTn id="18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37"/>
                                        </p:tgtEl>
                                        <p:attrNameLst>
                                          <p:attrName>style.visibility</p:attrName>
                                        </p:attrNameLst>
                                      </p:cBhvr>
                                      <p:to>
                                        <p:strVal val="visible"/>
                                      </p:to>
                                    </p:set>
                                    <p:anim calcmode="lin" valueType="num">
                                      <p:cBhvr additive="base">
                                        <p:cTn id="193" dur="500" fill="hold"/>
                                        <p:tgtEl>
                                          <p:spTgt spid="37"/>
                                        </p:tgtEl>
                                        <p:attrNameLst>
                                          <p:attrName>ppt_x</p:attrName>
                                        </p:attrNameLst>
                                      </p:cBhvr>
                                      <p:tavLst>
                                        <p:tav tm="0">
                                          <p:val>
                                            <p:strVal val="#ppt_x"/>
                                          </p:val>
                                        </p:tav>
                                        <p:tav tm="100000">
                                          <p:val>
                                            <p:strVal val="#ppt_x"/>
                                          </p:val>
                                        </p:tav>
                                      </p:tavLst>
                                    </p:anim>
                                    <p:anim calcmode="lin" valueType="num">
                                      <p:cBhvr additive="base">
                                        <p:cTn id="19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grpId="0" nodeType="clickEffect">
                                  <p:stCondLst>
                                    <p:cond delay="0"/>
                                  </p:stCondLst>
                                  <p:childTnLst>
                                    <p:set>
                                      <p:cBhvr>
                                        <p:cTn id="198" dur="1" fill="hold">
                                          <p:stCondLst>
                                            <p:cond delay="0"/>
                                          </p:stCondLst>
                                        </p:cTn>
                                        <p:tgtEl>
                                          <p:spTgt spid="33"/>
                                        </p:tgtEl>
                                        <p:attrNameLst>
                                          <p:attrName>style.visibility</p:attrName>
                                        </p:attrNameLst>
                                      </p:cBhvr>
                                      <p:to>
                                        <p:strVal val="visible"/>
                                      </p:to>
                                    </p:set>
                                    <p:anim calcmode="lin" valueType="num">
                                      <p:cBhvr additive="base">
                                        <p:cTn id="199" dur="500" fill="hold"/>
                                        <p:tgtEl>
                                          <p:spTgt spid="33"/>
                                        </p:tgtEl>
                                        <p:attrNameLst>
                                          <p:attrName>ppt_x</p:attrName>
                                        </p:attrNameLst>
                                      </p:cBhvr>
                                      <p:tavLst>
                                        <p:tav tm="0">
                                          <p:val>
                                            <p:strVal val="#ppt_x"/>
                                          </p:val>
                                        </p:tav>
                                        <p:tav tm="100000">
                                          <p:val>
                                            <p:strVal val="#ppt_x"/>
                                          </p:val>
                                        </p:tav>
                                      </p:tavLst>
                                    </p:anim>
                                    <p:anim calcmode="lin" valueType="num">
                                      <p:cBhvr additive="base">
                                        <p:cTn id="20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grpId="0" nodeType="clickEffect">
                                  <p:stCondLst>
                                    <p:cond delay="0"/>
                                  </p:stCondLst>
                                  <p:childTnLst>
                                    <p:set>
                                      <p:cBhvr>
                                        <p:cTn id="204" dur="1" fill="hold">
                                          <p:stCondLst>
                                            <p:cond delay="0"/>
                                          </p:stCondLst>
                                        </p:cTn>
                                        <p:tgtEl>
                                          <p:spTgt spid="45"/>
                                        </p:tgtEl>
                                        <p:attrNameLst>
                                          <p:attrName>style.visibility</p:attrName>
                                        </p:attrNameLst>
                                      </p:cBhvr>
                                      <p:to>
                                        <p:strVal val="visible"/>
                                      </p:to>
                                    </p:set>
                                    <p:anim calcmode="lin" valueType="num">
                                      <p:cBhvr additive="base">
                                        <p:cTn id="205" dur="500" fill="hold"/>
                                        <p:tgtEl>
                                          <p:spTgt spid="45"/>
                                        </p:tgtEl>
                                        <p:attrNameLst>
                                          <p:attrName>ppt_x</p:attrName>
                                        </p:attrNameLst>
                                      </p:cBhvr>
                                      <p:tavLst>
                                        <p:tav tm="0">
                                          <p:val>
                                            <p:strVal val="#ppt_x"/>
                                          </p:val>
                                        </p:tav>
                                        <p:tav tm="100000">
                                          <p:val>
                                            <p:strVal val="#ppt_x"/>
                                          </p:val>
                                        </p:tav>
                                      </p:tavLst>
                                    </p:anim>
                                    <p:anim calcmode="lin" valueType="num">
                                      <p:cBhvr additive="base">
                                        <p:cTn id="20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grpId="0" nodeType="clickEffect">
                                  <p:stCondLst>
                                    <p:cond delay="0"/>
                                  </p:stCondLst>
                                  <p:childTnLst>
                                    <p:set>
                                      <p:cBhvr>
                                        <p:cTn id="210" dur="1" fill="hold">
                                          <p:stCondLst>
                                            <p:cond delay="0"/>
                                          </p:stCondLst>
                                        </p:cTn>
                                        <p:tgtEl>
                                          <p:spTgt spid="46"/>
                                        </p:tgtEl>
                                        <p:attrNameLst>
                                          <p:attrName>style.visibility</p:attrName>
                                        </p:attrNameLst>
                                      </p:cBhvr>
                                      <p:to>
                                        <p:strVal val="visible"/>
                                      </p:to>
                                    </p:set>
                                    <p:anim calcmode="lin" valueType="num">
                                      <p:cBhvr additive="base">
                                        <p:cTn id="211" dur="500" fill="hold"/>
                                        <p:tgtEl>
                                          <p:spTgt spid="46"/>
                                        </p:tgtEl>
                                        <p:attrNameLst>
                                          <p:attrName>ppt_x</p:attrName>
                                        </p:attrNameLst>
                                      </p:cBhvr>
                                      <p:tavLst>
                                        <p:tav tm="0">
                                          <p:val>
                                            <p:strVal val="#ppt_x"/>
                                          </p:val>
                                        </p:tav>
                                        <p:tav tm="100000">
                                          <p:val>
                                            <p:strVal val="#ppt_x"/>
                                          </p:val>
                                        </p:tav>
                                      </p:tavLst>
                                    </p:anim>
                                    <p:anim calcmode="lin" valueType="num">
                                      <p:cBhvr additive="base">
                                        <p:cTn id="21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7" grpId="0"/>
      <p:bldP spid="18" grpId="0"/>
      <p:bldP spid="19" grpId="0"/>
      <p:bldP spid="20" grpId="0"/>
      <p:bldP spid="24" grpId="0" animBg="1"/>
      <p:bldP spid="21" grpId="0" animBg="1"/>
      <p:bldP spid="22" grpId="0" animBg="1"/>
      <p:bldP spid="23" grpId="0"/>
      <p:bldP spid="25"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P spid="44" grpId="0" animBg="1"/>
      <p:bldP spid="45" grpId="0" animBg="1"/>
      <p:bldP spid="4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95536" y="260648"/>
          <a:ext cx="8280920" cy="6400800"/>
        </p:xfrm>
        <a:graphic>
          <a:graphicData uri="http://schemas.openxmlformats.org/drawingml/2006/table">
            <a:tbl>
              <a:tblPr>
                <a:tableStyleId>{5940675A-B579-460E-94D1-54222C63F5DA}</a:tableStyleId>
              </a:tblPr>
              <a:tblGrid>
                <a:gridCol w="887241"/>
                <a:gridCol w="4584081"/>
                <a:gridCol w="1404799"/>
                <a:gridCol w="1404799"/>
              </a:tblGrid>
              <a:tr h="137160">
                <a:tc>
                  <a:txBody>
                    <a:bodyPr/>
                    <a:lstStyle/>
                    <a:p>
                      <a:pPr algn="ctr">
                        <a:spcAft>
                          <a:spcPts val="0"/>
                        </a:spcAft>
                      </a:pPr>
                      <a:r>
                        <a:rPr lang="en-ZA" sz="2000" dirty="0">
                          <a:effectLst/>
                        </a:rPr>
                        <a:t>Day</a:t>
                      </a:r>
                      <a:endParaRPr lang="en-ZA" sz="2000"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Description</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Balance</a:t>
                      </a:r>
                      <a:endParaRPr lang="en-ZA" sz="200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effectLst/>
                        </a:rPr>
                        <a:t> </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R</a:t>
                      </a:r>
                      <a:endParaRPr lang="en-ZA" sz="2000">
                        <a:effectLst/>
                        <a:latin typeface="Arial" panose="020B0604020202020204"/>
                        <a:ea typeface="Calibri" panose="020F0502020204030204"/>
                      </a:endParaRPr>
                    </a:p>
                  </a:txBody>
                  <a:tcPr marL="76200" marR="76200" marT="0" marB="0"/>
                </a:tc>
                <a:tc>
                  <a:txBody>
                    <a:bodyPr/>
                    <a:lstStyle/>
                    <a:p>
                      <a:pPr algn="ctr">
                        <a:spcAft>
                          <a:spcPts val="0"/>
                        </a:spcAft>
                      </a:pPr>
                      <a:r>
                        <a:rPr lang="en-ZA" sz="2000">
                          <a:effectLst/>
                        </a:rPr>
                        <a:t>R</a:t>
                      </a:r>
                      <a:endParaRPr lang="en-ZA" sz="2000">
                        <a:effectLst/>
                        <a:latin typeface="Arial" panose="020B0604020202020204"/>
                        <a:ea typeface="Calibri" panose="020F0502020204030204"/>
                      </a:endParaRPr>
                    </a:p>
                  </a:txBody>
                  <a:tcPr marL="76200" marR="76200" marT="0" marB="0"/>
                </a:tc>
              </a:tr>
              <a:tr h="168910">
                <a:tc>
                  <a:txBody>
                    <a:bodyPr/>
                    <a:lstStyle/>
                    <a:p>
                      <a:pPr>
                        <a:spcAft>
                          <a:spcPts val="0"/>
                        </a:spcAft>
                      </a:pPr>
                      <a:r>
                        <a:rPr lang="en-ZA" sz="2000">
                          <a:effectLst/>
                        </a:rPr>
                        <a:t>1</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Balance brought forward</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17 250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22 750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40 000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426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7 200 -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32 800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2</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19 000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51 800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Cash handling fee</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51 750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3</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427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700 -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51 050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4</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425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3 600 -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47 450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5</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Service fees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effectLst/>
                        </a:rPr>
                        <a:t>240 -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27 210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7</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City of Joburg</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900 -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46 310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428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13 900 -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32 410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dirty="0">
                          <a:effectLst/>
                        </a:rPr>
                        <a:t> </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429</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4 500 -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effectLst/>
                        </a:rPr>
                        <a:t>27 910</a:t>
                      </a:r>
                      <a:endParaRPr lang="en-ZA" sz="2000" dirty="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dirty="0">
                          <a:solidFill>
                            <a:srgbClr val="000000"/>
                          </a:solidFill>
                          <a:effectLst/>
                          <a:latin typeface="Arial" panose="020B0604020202020204"/>
                          <a:ea typeface="Calibri" panose="020F0502020204030204"/>
                        </a:rPr>
                        <a:t>8</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Credit</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sym typeface="Wingdings" panose="05000000000000000000"/>
                        </a:rPr>
                        <a:t></a:t>
                      </a:r>
                      <a:r>
                        <a:rPr lang="en-ZA" sz="2000">
                          <a:solidFill>
                            <a:srgbClr val="000000"/>
                          </a:solidFill>
                          <a:effectLst/>
                          <a:latin typeface="Arial" panose="020B0604020202020204"/>
                          <a:ea typeface="Calibri" panose="020F0502020204030204"/>
                        </a:rPr>
                        <a:t> 33 000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60 860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Cash handling fees</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100 -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60 810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solidFill>
                            <a:srgbClr val="000000"/>
                          </a:solidFill>
                          <a:effectLst/>
                          <a:latin typeface="Arial" panose="020B0604020202020204"/>
                          <a:ea typeface="Calibri" panose="020F0502020204030204"/>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12 000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72 810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solidFill>
                            <a:srgbClr val="000000"/>
                          </a:solidFill>
                          <a:effectLst/>
                          <a:latin typeface="Arial" panose="020B0604020202020204"/>
                          <a:ea typeface="Calibri" panose="020F0502020204030204"/>
                        </a:rPr>
                        <a:t>9</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Unpaid cheque (M. Moosa)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270 -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72 540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solidFill>
                            <a:srgbClr val="000000"/>
                          </a:solidFill>
                          <a:effectLst/>
                          <a:latin typeface="Arial" panose="020B0604020202020204"/>
                          <a:ea typeface="Calibri" panose="020F0502020204030204"/>
                        </a:rPr>
                        <a:t>10</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solidFill>
                            <a:srgbClr val="000000"/>
                          </a:solidFill>
                          <a:effectLst/>
                          <a:latin typeface="Arial" panose="020B0604020202020204"/>
                          <a:ea typeface="Calibri" panose="020F0502020204030204"/>
                        </a:rPr>
                        <a:t>Tax levy on debit transactions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90 -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72 450</a:t>
                      </a:r>
                      <a:endParaRPr lang="en-ZA" sz="2000" dirty="0">
                        <a:effectLst/>
                        <a:latin typeface="Arial" panose="020B0604020202020204"/>
                        <a:ea typeface="Calibri" panose="020F0502020204030204"/>
                      </a:endParaRPr>
                    </a:p>
                  </a:txBody>
                  <a:tcPr marL="76200" marR="76200" marT="0" marB="0"/>
                </a:tc>
              </a:tr>
            </a:tbl>
          </a:graphicData>
        </a:graphic>
      </p:graphicFrame>
      <p:sp>
        <p:nvSpPr>
          <p:cNvPr id="3" name="Oval 2"/>
          <p:cNvSpPr/>
          <p:nvPr/>
        </p:nvSpPr>
        <p:spPr>
          <a:xfrm>
            <a:off x="6444208" y="278092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 name="Oval 3"/>
          <p:cNvSpPr/>
          <p:nvPr/>
        </p:nvSpPr>
        <p:spPr>
          <a:xfrm>
            <a:off x="6444208" y="3717032"/>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5" name="Oval 4"/>
          <p:cNvSpPr/>
          <p:nvPr/>
        </p:nvSpPr>
        <p:spPr>
          <a:xfrm>
            <a:off x="6315834" y="3963499"/>
            <a:ext cx="92046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6" name="Oval 5"/>
          <p:cNvSpPr/>
          <p:nvPr/>
        </p:nvSpPr>
        <p:spPr>
          <a:xfrm>
            <a:off x="6247646" y="4221088"/>
            <a:ext cx="920461"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7" name="Oval 6"/>
          <p:cNvSpPr/>
          <p:nvPr/>
        </p:nvSpPr>
        <p:spPr>
          <a:xfrm>
            <a:off x="2267744" y="4581128"/>
            <a:ext cx="50405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8" name="Oval 7"/>
          <p:cNvSpPr/>
          <p:nvPr/>
        </p:nvSpPr>
        <p:spPr>
          <a:xfrm>
            <a:off x="6315833" y="4539563"/>
            <a:ext cx="85227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9" name="Oval 8"/>
          <p:cNvSpPr/>
          <p:nvPr/>
        </p:nvSpPr>
        <p:spPr>
          <a:xfrm>
            <a:off x="6384023" y="5445224"/>
            <a:ext cx="85227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0" name="Oval 9"/>
          <p:cNvSpPr/>
          <p:nvPr/>
        </p:nvSpPr>
        <p:spPr>
          <a:xfrm>
            <a:off x="6050756" y="5733256"/>
            <a:ext cx="11855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1" name="Oval 10"/>
          <p:cNvSpPr/>
          <p:nvPr/>
        </p:nvSpPr>
        <p:spPr>
          <a:xfrm>
            <a:off x="6372200" y="6093296"/>
            <a:ext cx="85227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2" name="Oval 11"/>
          <p:cNvSpPr/>
          <p:nvPr/>
        </p:nvSpPr>
        <p:spPr>
          <a:xfrm>
            <a:off x="6474193" y="6382072"/>
            <a:ext cx="85227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3130" y="332656"/>
          <a:ext cx="8295334" cy="4267200"/>
        </p:xfrm>
        <a:graphic>
          <a:graphicData uri="http://schemas.openxmlformats.org/drawingml/2006/table">
            <a:tbl>
              <a:tblPr>
                <a:tableStyleId>{5940675A-B579-460E-94D1-54222C63F5DA}</a:tableStyleId>
              </a:tblPr>
              <a:tblGrid>
                <a:gridCol w="888786"/>
                <a:gridCol w="4382212"/>
                <a:gridCol w="1617092"/>
                <a:gridCol w="1407244"/>
              </a:tblGrid>
              <a:tr h="0">
                <a:tc>
                  <a:txBody>
                    <a:bodyPr/>
                    <a:lstStyle/>
                    <a:p>
                      <a:pPr>
                        <a:spcAft>
                          <a:spcPts val="0"/>
                        </a:spcAft>
                      </a:pPr>
                      <a:r>
                        <a:rPr lang="en-ZA" sz="2000" dirty="0">
                          <a:effectLst/>
                        </a:rPr>
                        <a:t>11</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430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11 600 -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60 850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12</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Fast Insurers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1 800 -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59 050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14</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431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14 400 -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44 650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15</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16 000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60 650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Cash handling fees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60 600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16</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book</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120 -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60 480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18</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432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5 400 -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55 080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22</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433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10 500 -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44 580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17 000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61 580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Cash handling fees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61 530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29</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Cheque 435 </a:t>
                      </a:r>
                      <a:r>
                        <a:rPr lang="en-ZA" sz="2000">
                          <a:effectLst/>
                          <a:sym typeface="Wingdings" panose="05000000000000000000"/>
                        </a:rPr>
                        <a: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sym typeface="Wingdings" panose="05000000000000000000"/>
                        </a:rPr>
                        <a:t></a:t>
                      </a:r>
                      <a:r>
                        <a:rPr lang="en-ZA" sz="2000">
                          <a:effectLst/>
                        </a:rPr>
                        <a:t> 7 200 -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54 330</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30</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Interest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2 714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57 044</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31</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3 000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60 044</a:t>
                      </a:r>
                      <a:endParaRPr lang="en-ZA" sz="2000">
                        <a:effectLst/>
                        <a:latin typeface="Arial" panose="020B0604020202020204"/>
                        <a:ea typeface="Calibri" panose="020F0502020204030204"/>
                      </a:endParaRPr>
                    </a:p>
                  </a:txBody>
                  <a:tcPr marL="76200" marR="76200" marT="0" marB="0"/>
                </a:tc>
              </a:tr>
              <a:tr h="0">
                <a:tc>
                  <a:txBody>
                    <a:bodyPr/>
                    <a:lstStyle/>
                    <a:p>
                      <a:pPr>
                        <a:spcAft>
                          <a:spcPts val="0"/>
                        </a:spcAft>
                      </a:pPr>
                      <a:r>
                        <a:rPr lang="en-ZA" sz="2000">
                          <a:effectLst/>
                        </a:rPr>
                        <a:t> </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effectLst/>
                        </a:rPr>
                        <a:t>Debit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effectLst/>
                        </a:rPr>
                        <a:t>15 500 -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effectLst/>
                        </a:rPr>
                        <a:t>44 544 </a:t>
                      </a:r>
                      <a:endParaRPr lang="en-ZA" sz="2000" dirty="0">
                        <a:effectLst/>
                        <a:latin typeface="Arial" panose="020B0604020202020204"/>
                        <a:ea typeface="Calibri" panose="020F0502020204030204"/>
                      </a:endParaRPr>
                    </a:p>
                  </a:txBody>
                  <a:tcPr marL="76200" marR="76200" marT="0" marB="0"/>
                </a:tc>
              </a:tr>
            </a:tbl>
          </a:graphicData>
        </a:graphic>
      </p:graphicFrame>
      <p:sp>
        <p:nvSpPr>
          <p:cNvPr id="3" name="Oval 2"/>
          <p:cNvSpPr/>
          <p:nvPr/>
        </p:nvSpPr>
        <p:spPr>
          <a:xfrm>
            <a:off x="6210300" y="716438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4" name="Oval 3"/>
          <p:cNvSpPr/>
          <p:nvPr/>
        </p:nvSpPr>
        <p:spPr>
          <a:xfrm>
            <a:off x="6210300" y="7688263"/>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5" name="Oval 4"/>
          <p:cNvSpPr/>
          <p:nvPr/>
        </p:nvSpPr>
        <p:spPr>
          <a:xfrm>
            <a:off x="6210300" y="790733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6" name="Oval 5"/>
          <p:cNvSpPr/>
          <p:nvPr/>
        </p:nvSpPr>
        <p:spPr>
          <a:xfrm>
            <a:off x="6162675" y="807878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7" name="Oval 6"/>
          <p:cNvSpPr/>
          <p:nvPr/>
        </p:nvSpPr>
        <p:spPr>
          <a:xfrm>
            <a:off x="6210300" y="863123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8" name="Oval 7"/>
          <p:cNvSpPr/>
          <p:nvPr/>
        </p:nvSpPr>
        <p:spPr>
          <a:xfrm>
            <a:off x="6162675" y="9002713"/>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9" name="Oval 8"/>
          <p:cNvSpPr/>
          <p:nvPr/>
        </p:nvSpPr>
        <p:spPr>
          <a:xfrm>
            <a:off x="6210300" y="922178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0" name="Oval 9"/>
          <p:cNvSpPr/>
          <p:nvPr/>
        </p:nvSpPr>
        <p:spPr>
          <a:xfrm>
            <a:off x="6210300" y="9393238"/>
            <a:ext cx="723900" cy="17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1" name="Oval 10"/>
          <p:cNvSpPr/>
          <p:nvPr/>
        </p:nvSpPr>
        <p:spPr>
          <a:xfrm>
            <a:off x="6460438" y="1916832"/>
            <a:ext cx="85227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2" name="Oval 11"/>
          <p:cNvSpPr/>
          <p:nvPr/>
        </p:nvSpPr>
        <p:spPr>
          <a:xfrm>
            <a:off x="6315833" y="620688"/>
            <a:ext cx="99687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3" name="Oval 12"/>
          <p:cNvSpPr/>
          <p:nvPr/>
        </p:nvSpPr>
        <p:spPr>
          <a:xfrm>
            <a:off x="6322760" y="2200136"/>
            <a:ext cx="1079249"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4" name="Oval 13"/>
          <p:cNvSpPr/>
          <p:nvPr/>
        </p:nvSpPr>
        <p:spPr>
          <a:xfrm>
            <a:off x="6366056" y="3068960"/>
            <a:ext cx="977939"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5" name="Oval 14"/>
          <p:cNvSpPr/>
          <p:nvPr/>
        </p:nvSpPr>
        <p:spPr>
          <a:xfrm>
            <a:off x="6322760" y="3651773"/>
            <a:ext cx="989951"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6" name="Oval 15"/>
          <p:cNvSpPr/>
          <p:nvPr/>
        </p:nvSpPr>
        <p:spPr>
          <a:xfrm>
            <a:off x="6210299" y="3939805"/>
            <a:ext cx="1133695" cy="3532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7" name="Oval 16"/>
          <p:cNvSpPr/>
          <p:nvPr/>
        </p:nvSpPr>
        <p:spPr>
          <a:xfrm>
            <a:off x="6315833" y="4293096"/>
            <a:ext cx="996878" cy="3786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en-ZA"/>
          </a:p>
        </p:txBody>
      </p:sp>
      <p:sp>
        <p:nvSpPr>
          <p:cNvPr id="18" name="Rectangle 17"/>
          <p:cNvSpPr/>
          <p:nvPr/>
        </p:nvSpPr>
        <p:spPr>
          <a:xfrm>
            <a:off x="539552" y="5157192"/>
            <a:ext cx="7992888" cy="830997"/>
          </a:xfrm>
          <a:prstGeom prst="rect">
            <a:avLst/>
          </a:prstGeom>
        </p:spPr>
        <p:txBody>
          <a:bodyPr wrap="square">
            <a:spAutoFit/>
          </a:bodyPr>
          <a:lstStyle/>
          <a:p>
            <a:r>
              <a:rPr lang="en-ZA" sz="2400" b="1" dirty="0"/>
              <a:t>Bank Charges  R50 + R240 + R100 + R90 + R50 + R120 + R50 = R700</a:t>
            </a:r>
            <a:endParaRPr lang="en-ZA"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nvPr>
        </p:nvGraphicFramePr>
        <p:xfrm>
          <a:off x="431540" y="771183"/>
          <a:ext cx="8064896" cy="1524000"/>
        </p:xfrm>
        <a:graphic>
          <a:graphicData uri="http://schemas.openxmlformats.org/drawingml/2006/table">
            <a:tbl>
              <a:tblPr firstRow="1" firstCol="1" bandRow="1">
                <a:tableStyleId>{5940675A-B579-460E-94D1-54222C63F5DA}</a:tableStyleId>
              </a:tblPr>
              <a:tblGrid>
                <a:gridCol w="512229"/>
                <a:gridCol w="7552667"/>
              </a:tblGrid>
              <a:tr h="151130">
                <a:tc>
                  <a:txBody>
                    <a:bodyPr/>
                    <a:lstStyle/>
                    <a:p>
                      <a:pPr>
                        <a:spcAft>
                          <a:spcPts val="0"/>
                        </a:spcAft>
                      </a:pPr>
                      <a:r>
                        <a:rPr lang="en-US" sz="2000" dirty="0">
                          <a:effectLst/>
                        </a:rPr>
                        <a:t>6</a:t>
                      </a:r>
                      <a:endParaRPr lang="en-ZA" sz="2000" dirty="0">
                        <a:effectLst/>
                        <a:latin typeface="Times New Roman" panose="02020603050405020304"/>
                        <a:ea typeface="Times New Roman" panose="02020603050405020304"/>
                      </a:endParaRPr>
                    </a:p>
                  </a:txBody>
                  <a:tcPr marL="68580" marR="68580" marT="0" marB="0"/>
                </a:tc>
                <a:tc>
                  <a:txBody>
                    <a:bodyPr/>
                    <a:lstStyle/>
                    <a:p>
                      <a:pPr>
                        <a:spcAft>
                          <a:spcPts val="0"/>
                        </a:spcAft>
                      </a:pPr>
                      <a:r>
                        <a:rPr lang="en-US" sz="2000" dirty="0">
                          <a:effectLst/>
                        </a:rPr>
                        <a:t>Make entries as indicated </a:t>
                      </a:r>
                      <a:r>
                        <a:rPr lang="en-US" sz="2000" dirty="0" smtClean="0">
                          <a:effectLst/>
                        </a:rPr>
                        <a:t>previously and as shown in your workbook.</a:t>
                      </a:r>
                      <a:endParaRPr lang="en-ZA" sz="2000" dirty="0">
                        <a:effectLst/>
                      </a:endParaRPr>
                    </a:p>
                    <a:p>
                      <a:pPr>
                        <a:spcAft>
                          <a:spcPts val="0"/>
                        </a:spcAft>
                      </a:pPr>
                      <a:r>
                        <a:rPr lang="en-US" sz="2000" dirty="0">
                          <a:effectLst/>
                        </a:rPr>
                        <a:t>Total and cast the journals and post to the Bank Account in the General Ledger.</a:t>
                      </a:r>
                      <a:endParaRPr lang="en-ZA" sz="2000" dirty="0">
                        <a:effectLst/>
                      </a:endParaRPr>
                    </a:p>
                    <a:p>
                      <a:pPr>
                        <a:spcAft>
                          <a:spcPts val="0"/>
                        </a:spcAft>
                      </a:pPr>
                      <a:r>
                        <a:rPr lang="en-US" sz="2000" dirty="0">
                          <a:effectLst/>
                        </a:rPr>
                        <a:t>Total and balance the Bank Reconciliation Statement.</a:t>
                      </a:r>
                      <a:endParaRPr lang="en-ZA" sz="2000" dirty="0">
                        <a:effectLst/>
                        <a:latin typeface="Times New Roman" panose="02020603050405020304"/>
                        <a:ea typeface="Times New Roman" panose="02020603050405020304"/>
                      </a:endParaRPr>
                    </a:p>
                  </a:txBody>
                  <a:tcPr marL="68580" marR="68580" marT="0" marB="0"/>
                </a:tc>
              </a:tr>
            </a:tbl>
          </a:graphicData>
        </a:graphic>
      </p:graphicFrame>
      <p:sp>
        <p:nvSpPr>
          <p:cNvPr id="4" name="Rectangle 1"/>
          <p:cNvSpPr>
            <a:spLocks noChangeArrowheads="1"/>
          </p:cNvSpPr>
          <p:nvPr/>
        </p:nvSpPr>
        <p:spPr bwMode="auto">
          <a:xfrm>
            <a:off x="179512" y="63297"/>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PROCEDURE IN RECONCILING THE BANK STATEMENT AND THE CASH JOURNAL</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3" name="Oval 2"/>
          <p:cNvSpPr/>
          <p:nvPr/>
        </p:nvSpPr>
        <p:spPr>
          <a:xfrm>
            <a:off x="1547664" y="3140968"/>
            <a:ext cx="6192688" cy="165618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smtClean="0">
                <a:solidFill>
                  <a:srgbClr val="FF0000"/>
                </a:solidFill>
              </a:rPr>
              <a:t>SOLVE ALL THE RINGED/HIGHLIGHTED ITEMS</a:t>
            </a:r>
            <a:endParaRPr lang="en-ZA"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424936" cy="369332"/>
          </a:xfrm>
          <a:prstGeom prst="rect">
            <a:avLst/>
          </a:prstGeom>
        </p:spPr>
        <p:txBody>
          <a:bodyPr wrap="square">
            <a:spAutoFit/>
          </a:bodyPr>
          <a:lstStyle/>
          <a:p>
            <a:r>
              <a:rPr lang="en-ZA" b="1" dirty="0"/>
              <a:t>BANK RECONCILIATION STATEMENT ON 30 JUNE </a:t>
            </a:r>
            <a:r>
              <a:rPr lang="en-ZA" b="1" dirty="0" smtClean="0"/>
              <a:t>2014</a:t>
            </a:r>
            <a:endParaRPr lang="en-ZA" dirty="0"/>
          </a:p>
        </p:txBody>
      </p:sp>
      <p:graphicFrame>
        <p:nvGraphicFramePr>
          <p:cNvPr id="3" name="Table 2"/>
          <p:cNvGraphicFramePr>
            <a:graphicFrameLocks noGrp="1"/>
          </p:cNvGraphicFramePr>
          <p:nvPr/>
        </p:nvGraphicFramePr>
        <p:xfrm>
          <a:off x="395536" y="836712"/>
          <a:ext cx="8280920" cy="914400"/>
        </p:xfrm>
        <a:graphic>
          <a:graphicData uri="http://schemas.openxmlformats.org/drawingml/2006/table">
            <a:tbl>
              <a:tblPr firstRow="1" firstCol="1" lastRow="1" lastCol="1" bandRow="1" bandCol="1">
                <a:tableStyleId>{5940675A-B579-460E-94D1-54222C63F5DA}</a:tableStyleId>
              </a:tblPr>
              <a:tblGrid>
                <a:gridCol w="5647412"/>
                <a:gridCol w="1316754"/>
                <a:gridCol w="1316754"/>
              </a:tblGrid>
              <a:tr h="0">
                <a:tc>
                  <a:txBody>
                    <a:bodyPr/>
                    <a:lstStyle/>
                    <a:p>
                      <a:pPr>
                        <a:spcAft>
                          <a:spcPts val="0"/>
                        </a:spcAft>
                      </a:pPr>
                      <a:r>
                        <a:rPr lang="en-ZA" sz="2000" dirty="0">
                          <a:effectLst/>
                        </a:rPr>
                        <a:t> </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pPr>
                      <a:r>
                        <a:rPr lang="en-ZA" sz="2000">
                          <a:effectLst/>
                        </a:rPr>
                        <a:t>DEBIT</a:t>
                      </a:r>
                      <a:endParaRPr lang="en-ZA" sz="2000">
                        <a:effectLst/>
                        <a:latin typeface="Arial" panose="020B0604020202020204"/>
                        <a:ea typeface="Calibri" panose="020F0502020204030204"/>
                      </a:endParaRPr>
                    </a:p>
                  </a:txBody>
                  <a:tcPr marL="68580" marR="68580" marT="0" marB="0"/>
                </a:tc>
                <a:tc>
                  <a:txBody>
                    <a:bodyPr/>
                    <a:lstStyle/>
                    <a:p>
                      <a:pPr>
                        <a:spcAft>
                          <a:spcPts val="0"/>
                        </a:spcAft>
                      </a:pPr>
                      <a:r>
                        <a:rPr lang="en-ZA" sz="2000">
                          <a:effectLst/>
                        </a:rPr>
                        <a:t>CREDIT</a:t>
                      </a:r>
                      <a:endParaRPr lang="en-ZA" sz="200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dirty="0">
                          <a:effectLst/>
                        </a:rPr>
                        <a:t>Debit cheques not yet presented for payment:</a:t>
                      </a:r>
                      <a:endParaRPr lang="en-ZA" sz="2000"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a:effectLst/>
                        <a:latin typeface="Arial" panose="020B0604020202020204"/>
                        <a:ea typeface="Calibri" panose="020F0502020204030204"/>
                      </a:endParaRPr>
                    </a:p>
                  </a:txBody>
                  <a:tcPr marL="68580" marR="68580" marT="0" marB="0"/>
                </a:tc>
                <a:tc>
                  <a:txBody>
                    <a:bodyPr/>
                    <a:lstStyle/>
                    <a:p>
                      <a:pPr algn="r">
                        <a:spcAft>
                          <a:spcPts val="0"/>
                        </a:spcAft>
                      </a:pPr>
                      <a:r>
                        <a:rPr lang="en-ZA" sz="2000" dirty="0">
                          <a:effectLst/>
                        </a:rPr>
                        <a:t> </a:t>
                      </a:r>
                      <a:endParaRPr lang="en-ZA" sz="2000"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dirty="0">
                          <a:effectLst/>
                        </a:rPr>
                        <a:t>No. 319 (14 January </a:t>
                      </a:r>
                      <a:r>
                        <a:rPr lang="en-ZA" sz="2000" dirty="0" smtClean="0">
                          <a:effectLst/>
                        </a:rPr>
                        <a:t>2014)</a:t>
                      </a:r>
                      <a:endParaRPr lang="en-ZA" sz="2000"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a:effectLst/>
                        </a:rPr>
                        <a:t>2 200</a:t>
                      </a:r>
                      <a:endParaRPr lang="en-ZA" sz="2000">
                        <a:effectLst/>
                        <a:latin typeface="Arial" panose="020B0604020202020204"/>
                        <a:ea typeface="Calibri" panose="020F0502020204030204"/>
                      </a:endParaRPr>
                    </a:p>
                  </a:txBody>
                  <a:tcPr marL="68580" marR="68580" marT="0" marB="0"/>
                </a:tc>
                <a:tc>
                  <a:txBody>
                    <a:bodyPr/>
                    <a:lstStyle/>
                    <a:p>
                      <a:pPr algn="r">
                        <a:spcAft>
                          <a:spcPts val="0"/>
                        </a:spcAft>
                      </a:pPr>
                      <a:r>
                        <a:rPr lang="en-ZA" sz="2000" dirty="0">
                          <a:effectLst/>
                        </a:rPr>
                        <a:t> </a:t>
                      </a:r>
                      <a:endParaRPr lang="en-ZA" sz="2000" dirty="0">
                        <a:effectLst/>
                        <a:latin typeface="Arial" panose="020B0604020202020204"/>
                        <a:ea typeface="Calibri" panose="020F0502020204030204"/>
                      </a:endParaRPr>
                    </a:p>
                  </a:txBody>
                  <a:tcPr marL="68580" marR="68580" marT="0" marB="0"/>
                </a:tc>
              </a:tr>
            </a:tbl>
          </a:graphicData>
        </a:graphic>
      </p:graphicFrame>
      <p:sp>
        <p:nvSpPr>
          <p:cNvPr id="5" name="Rectangle 4"/>
          <p:cNvSpPr/>
          <p:nvPr/>
        </p:nvSpPr>
        <p:spPr>
          <a:xfrm>
            <a:off x="395536" y="2046467"/>
            <a:ext cx="8280920" cy="646331"/>
          </a:xfrm>
          <a:prstGeom prst="rect">
            <a:avLst/>
          </a:prstGeom>
        </p:spPr>
        <p:txBody>
          <a:bodyPr wrap="square">
            <a:spAutoFit/>
          </a:bodyPr>
          <a:lstStyle/>
          <a:p>
            <a:pPr lvl="0"/>
            <a:r>
              <a:rPr lang="en-US" dirty="0"/>
              <a:t>Cheque 319 is stale. It was decided to reissue a cheque, no 437 to Child Care Centre as a donation.</a:t>
            </a:r>
            <a:endParaRPr lang="en-ZA" dirty="0"/>
          </a:p>
        </p:txBody>
      </p:sp>
      <p:sp>
        <p:nvSpPr>
          <p:cNvPr id="6" name="Rectangle 5"/>
          <p:cNvSpPr/>
          <p:nvPr/>
        </p:nvSpPr>
        <p:spPr>
          <a:xfrm>
            <a:off x="251520" y="2852936"/>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7" name="Table 6"/>
          <p:cNvGraphicFramePr>
            <a:graphicFrameLocks noGrp="1"/>
          </p:cNvGraphicFramePr>
          <p:nvPr/>
        </p:nvGraphicFramePr>
        <p:xfrm>
          <a:off x="179513" y="3222268"/>
          <a:ext cx="8496942" cy="12192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dirty="0">
                          <a:effectLst/>
                        </a:rPr>
                        <a:t>D</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110 000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Child Care Centre</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2 200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2 200</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Donations</a:t>
                      </a:r>
                      <a:endParaRPr lang="en-ZA" sz="2000" b="1" dirty="0">
                        <a:effectLst/>
                        <a:latin typeface="Arial" panose="020B0604020202020204"/>
                        <a:ea typeface="Calibri" panose="020F0502020204030204"/>
                      </a:endParaRPr>
                    </a:p>
                  </a:txBody>
                  <a:tcPr marL="68580" marR="68580" marT="0" marB="0"/>
                </a:tc>
              </a:tr>
            </a:tbl>
          </a:graphicData>
        </a:graphic>
      </p:graphicFrame>
      <p:sp>
        <p:nvSpPr>
          <p:cNvPr id="8" name="Rectangle 7"/>
          <p:cNvSpPr/>
          <p:nvPr/>
        </p:nvSpPr>
        <p:spPr>
          <a:xfrm>
            <a:off x="251520" y="4653136"/>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9" name="Table 8"/>
          <p:cNvGraphicFramePr>
            <a:graphicFrameLocks noGrp="1"/>
          </p:cNvGraphicFramePr>
          <p:nvPr/>
        </p:nvGraphicFramePr>
        <p:xfrm>
          <a:off x="107504" y="5022468"/>
          <a:ext cx="8784976" cy="12192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DETAILS</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87 000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437</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Child Care Centre</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2 200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2 200</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Donations</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352928"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graphicFrame>
        <p:nvGraphicFramePr>
          <p:cNvPr id="3" name="Table 2"/>
          <p:cNvGraphicFramePr>
            <a:graphicFrameLocks noGrp="1"/>
          </p:cNvGraphicFramePr>
          <p:nvPr/>
        </p:nvGraphicFramePr>
        <p:xfrm>
          <a:off x="413016" y="836712"/>
          <a:ext cx="8191431" cy="2743200"/>
        </p:xfrm>
        <a:graphic>
          <a:graphicData uri="http://schemas.openxmlformats.org/drawingml/2006/table">
            <a:tbl>
              <a:tblPr>
                <a:tableStyleId>{5940675A-B579-460E-94D1-54222C63F5DA}</a:tableStyleId>
              </a:tblPr>
              <a:tblGrid>
                <a:gridCol w="5604663"/>
                <a:gridCol w="1293384"/>
                <a:gridCol w="129338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balance as per Bank Statement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44 544</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Credit late deposit</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Debit outstanding cheques</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    No 437</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2 200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baseline="0" dirty="0" smtClean="0">
                          <a:effectLst/>
                        </a:rPr>
                        <a:t>          </a:t>
                      </a:r>
                      <a:r>
                        <a:rPr lang="en-ZA" sz="2000" b="1" dirty="0" smtClean="0">
                          <a:effectLst/>
                        </a:rPr>
                        <a:t>Balance </a:t>
                      </a:r>
                      <a:r>
                        <a:rPr lang="en-ZA" sz="2000" b="1" dirty="0">
                          <a:effectLst/>
                        </a:rPr>
                        <a:t>as per Bank Account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496944" cy="369332"/>
          </a:xfrm>
          <a:prstGeom prst="rect">
            <a:avLst/>
          </a:prstGeom>
        </p:spPr>
        <p:txBody>
          <a:bodyPr wrap="square">
            <a:spAutoFit/>
          </a:bodyPr>
          <a:lstStyle/>
          <a:p>
            <a:r>
              <a:rPr lang="en-ZA" b="1" dirty="0"/>
              <a:t>CASH RECEIPTS JOURNAL OF LAMEESE TRADERS FOR JULY </a:t>
            </a:r>
            <a:r>
              <a:rPr lang="en-ZA" b="1" dirty="0" smtClean="0"/>
              <a:t>2014</a:t>
            </a:r>
            <a:endParaRPr lang="en-ZA" dirty="0"/>
          </a:p>
        </p:txBody>
      </p:sp>
      <p:graphicFrame>
        <p:nvGraphicFramePr>
          <p:cNvPr id="3" name="Table 2"/>
          <p:cNvGraphicFramePr>
            <a:graphicFrameLocks noGrp="1"/>
          </p:cNvGraphicFramePr>
          <p:nvPr/>
        </p:nvGraphicFramePr>
        <p:xfrm>
          <a:off x="179512" y="908720"/>
          <a:ext cx="8640961" cy="1417320"/>
        </p:xfrm>
        <a:graphic>
          <a:graphicData uri="http://schemas.openxmlformats.org/drawingml/2006/table">
            <a:tbl>
              <a:tblPr>
                <a:tableStyleId>{5940675A-B579-460E-94D1-54222C63F5DA}</a:tableStyleId>
              </a:tblPr>
              <a:tblGrid>
                <a:gridCol w="720080"/>
                <a:gridCol w="376001"/>
                <a:gridCol w="1093510"/>
                <a:gridCol w="364218"/>
                <a:gridCol w="1046591"/>
                <a:gridCol w="864096"/>
                <a:gridCol w="518860"/>
                <a:gridCol w="850127"/>
                <a:gridCol w="503221"/>
                <a:gridCol w="954508"/>
                <a:gridCol w="365075"/>
                <a:gridCol w="984674"/>
              </a:tblGrid>
              <a:tr h="0">
                <a:tc gridSpan="9">
                  <a:txBody>
                    <a:bodyPr/>
                    <a:lstStyle/>
                    <a:p>
                      <a:pPr>
                        <a:lnSpc>
                          <a:spcPts val="600"/>
                        </a:lnSpc>
                        <a:spcAft>
                          <a:spcPts val="0"/>
                        </a:spcAft>
                      </a:pPr>
                      <a:r>
                        <a:rPr lang="en-ZA" sz="1600" b="1" dirty="0">
                          <a:effectLst/>
                        </a:rPr>
                        <a:t> </a:t>
                      </a:r>
                      <a:endParaRPr lang="en-ZA" sz="1600" b="1" dirty="0">
                        <a:effectLst/>
                      </a:endParaRPr>
                    </a:p>
                    <a:p>
                      <a:pPr>
                        <a:spcAft>
                          <a:spcPts val="290"/>
                        </a:spcAft>
                      </a:pPr>
                      <a:r>
                        <a:rPr lang="en-ZA" sz="1600" b="1" dirty="0">
                          <a:effectLst/>
                        </a:rPr>
                        <a:t>                                                                                  </a:t>
                      </a:r>
                      <a:endParaRPr lang="en-ZA" sz="1600" b="1" dirty="0">
                        <a:effectLst/>
                        <a:latin typeface="Arial" panose="020B0604020202020204"/>
                        <a:ea typeface="Calibri" panose="020F0502020204030204"/>
                      </a:endParaRPr>
                    </a:p>
                  </a:txBody>
                  <a:tcPr marL="76200" marR="76200" marT="0" marB="0"/>
                </a:tc>
                <a:tc hMerge="1">
                  <a:tcPr/>
                </a:tc>
                <a:tc hMerge="1">
                  <a:tcPr/>
                </a:tc>
                <a:tc hMerge="1">
                  <a:tcPr/>
                </a:tc>
                <a:tc hMerge="1">
                  <a:tcPr/>
                </a:tc>
                <a:tc hMerge="1">
                  <a:tcPr/>
                </a:tc>
                <a:tc hMerge="1">
                  <a:tcPr/>
                </a:tc>
                <a:tc hMerge="1">
                  <a:tcPr/>
                </a:tc>
                <a:tc hMerge="1">
                  <a:tcPr/>
                </a:tc>
                <a:tc gridSpan="3">
                  <a:txBody>
                    <a:bodyPr/>
                    <a:lstStyle/>
                    <a:p>
                      <a:pPr>
                        <a:lnSpc>
                          <a:spcPts val="600"/>
                        </a:lnSpc>
                        <a:spcAft>
                          <a:spcPts val="0"/>
                        </a:spcAft>
                      </a:pPr>
                      <a:r>
                        <a:rPr lang="en-ZA" sz="1600" b="1">
                          <a:effectLst/>
                        </a:rPr>
                        <a:t> </a:t>
                      </a:r>
                      <a:endParaRPr lang="en-ZA" sz="1600" b="1">
                        <a:effectLst/>
                      </a:endParaRPr>
                    </a:p>
                    <a:p>
                      <a:pPr algn="ctr">
                        <a:spcAft>
                          <a:spcPts val="290"/>
                        </a:spcAft>
                      </a:pPr>
                      <a:r>
                        <a:rPr lang="en-ZA" sz="1600" b="1">
                          <a:effectLst/>
                        </a:rPr>
                        <a:t>Sundry accounts</a:t>
                      </a:r>
                      <a:endParaRPr lang="en-ZA" sz="1600" b="1">
                        <a:effectLst/>
                        <a:latin typeface="Arial" panose="020B0604020202020204"/>
                        <a:ea typeface="Calibri" panose="020F0502020204030204"/>
                      </a:endParaRPr>
                    </a:p>
                  </a:txBody>
                  <a:tcPr marL="76200" marR="76200" marT="0" marB="0"/>
                </a:tc>
                <a:tc hMerge="1">
                  <a:tcPr/>
                </a:tc>
                <a:tc hMerge="1">
                  <a:tcPr/>
                </a:tc>
              </a:tr>
              <a:tr h="144145">
                <a:tc>
                  <a:txBody>
                    <a:bodyPr/>
                    <a:lstStyle/>
                    <a:p>
                      <a:pPr algn="ctr">
                        <a:spcAft>
                          <a:spcPts val="0"/>
                        </a:spcAft>
                      </a:pPr>
                      <a:r>
                        <a:rPr lang="en-ZA" sz="1600" b="1" dirty="0">
                          <a:effectLst/>
                        </a:rPr>
                        <a:t> </a:t>
                      </a:r>
                      <a:endParaRPr lang="en-ZA" sz="1600" b="1" dirty="0">
                        <a:effectLst/>
                      </a:endParaRPr>
                    </a:p>
                    <a:p>
                      <a:pPr algn="ctr">
                        <a:spcAft>
                          <a:spcPts val="0"/>
                        </a:spcAft>
                      </a:pPr>
                      <a:r>
                        <a:rPr lang="en-ZA" sz="1600" b="1" dirty="0">
                          <a:effectLst/>
                        </a:rPr>
                        <a:t>Doc</a:t>
                      </a:r>
                      <a:endParaRPr lang="en-ZA" sz="1600" b="1" dirty="0">
                        <a:effectLst/>
                      </a:endParaRPr>
                    </a:p>
                    <a:p>
                      <a:pPr algn="ctr">
                        <a:spcAft>
                          <a:spcPts val="0"/>
                        </a:spcAft>
                      </a:pPr>
                      <a:r>
                        <a:rPr lang="en-ZA" sz="1600" b="1" dirty="0">
                          <a:effectLst/>
                        </a:rPr>
                        <a:t>No</a:t>
                      </a:r>
                      <a:endParaRPr lang="en-ZA" sz="16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1600" b="1">
                          <a:effectLst/>
                        </a:rPr>
                        <a:t> </a:t>
                      </a:r>
                      <a:endParaRPr lang="en-ZA" sz="1600" b="1">
                        <a:effectLst/>
                      </a:endParaRPr>
                    </a:p>
                    <a:p>
                      <a:pPr algn="ctr">
                        <a:spcAft>
                          <a:spcPts val="0"/>
                        </a:spcAft>
                      </a:pPr>
                      <a:r>
                        <a:rPr lang="en-ZA" sz="1600" b="1">
                          <a:effectLst/>
                        </a:rPr>
                        <a:t>D</a:t>
                      </a:r>
                      <a:endParaRPr lang="en-ZA" sz="1600" b="1">
                        <a:effectLst/>
                        <a:latin typeface="Arial" panose="020B0604020202020204"/>
                        <a:ea typeface="Calibri" panose="020F0502020204030204"/>
                      </a:endParaRPr>
                    </a:p>
                  </a:txBody>
                  <a:tcPr marL="76200" marR="76200" marT="0" marB="0"/>
                </a:tc>
                <a:tc>
                  <a:txBody>
                    <a:bodyPr/>
                    <a:lstStyle/>
                    <a:p>
                      <a:pPr algn="ctr">
                        <a:spcAft>
                          <a:spcPts val="0"/>
                        </a:spcAft>
                      </a:pPr>
                      <a:r>
                        <a:rPr lang="en-ZA" sz="1600" b="1">
                          <a:effectLst/>
                        </a:rPr>
                        <a:t> </a:t>
                      </a:r>
                      <a:endParaRPr lang="en-ZA" sz="1600" b="1">
                        <a:effectLst/>
                      </a:endParaRPr>
                    </a:p>
                    <a:p>
                      <a:pPr algn="ctr">
                        <a:spcAft>
                          <a:spcPts val="0"/>
                        </a:spcAft>
                      </a:pPr>
                      <a:r>
                        <a:rPr lang="en-ZA" sz="1600" b="1">
                          <a:effectLst/>
                        </a:rPr>
                        <a:t>Details</a:t>
                      </a:r>
                      <a:endParaRPr lang="en-ZA" sz="1600" b="1">
                        <a:effectLst/>
                        <a:latin typeface="Arial" panose="020B0604020202020204"/>
                        <a:ea typeface="Calibri" panose="020F0502020204030204"/>
                      </a:endParaRPr>
                    </a:p>
                  </a:txBody>
                  <a:tcPr marL="76200" marR="76200" marT="0" marB="0"/>
                </a:tc>
                <a:tc>
                  <a:txBody>
                    <a:bodyPr/>
                    <a:lstStyle/>
                    <a:p>
                      <a:pPr algn="ctr">
                        <a:spcAft>
                          <a:spcPts val="0"/>
                        </a:spcAft>
                      </a:pPr>
                      <a:r>
                        <a:rPr lang="en-ZA" sz="1600" b="1">
                          <a:effectLst/>
                        </a:rPr>
                        <a:t>F</a:t>
                      </a:r>
                      <a:endParaRPr lang="en-ZA" sz="1600" b="1">
                        <a:effectLst/>
                        <a:latin typeface="Arial" panose="020B0604020202020204"/>
                        <a:ea typeface="Calibri" panose="020F0502020204030204"/>
                      </a:endParaRPr>
                    </a:p>
                  </a:txBody>
                  <a:tcPr marL="76200" marR="76200" marT="0" marB="0"/>
                </a:tc>
                <a:tc>
                  <a:txBody>
                    <a:bodyPr/>
                    <a:lstStyle/>
                    <a:p>
                      <a:pPr algn="ctr">
                        <a:spcAft>
                          <a:spcPts val="0"/>
                        </a:spcAft>
                      </a:pPr>
                      <a:r>
                        <a:rPr lang="en-ZA" sz="1600" b="1">
                          <a:effectLst/>
                        </a:rPr>
                        <a:t>Analysis</a:t>
                      </a:r>
                      <a:endParaRPr lang="en-ZA" sz="1600" b="1">
                        <a:effectLst/>
                      </a:endParaRPr>
                    </a:p>
                    <a:p>
                      <a:pPr algn="ctr">
                        <a:spcAft>
                          <a:spcPts val="0"/>
                        </a:spcAft>
                      </a:pPr>
                      <a:r>
                        <a:rPr lang="en-ZA" sz="1600" b="1">
                          <a:effectLst/>
                        </a:rPr>
                        <a:t>of </a:t>
                      </a:r>
                      <a:endParaRPr lang="en-ZA" sz="1600" b="1">
                        <a:effectLst/>
                      </a:endParaRPr>
                    </a:p>
                    <a:p>
                      <a:pPr algn="ctr">
                        <a:spcAft>
                          <a:spcPts val="0"/>
                        </a:spcAft>
                      </a:pPr>
                      <a:r>
                        <a:rPr lang="en-ZA" sz="1600" b="1">
                          <a:effectLst/>
                        </a:rPr>
                        <a:t>receipts</a:t>
                      </a:r>
                      <a:endParaRPr lang="en-ZA" sz="1600" b="1">
                        <a:effectLst/>
                        <a:latin typeface="Arial" panose="020B0604020202020204"/>
                        <a:ea typeface="Calibri" panose="020F0502020204030204"/>
                      </a:endParaRPr>
                    </a:p>
                  </a:txBody>
                  <a:tcPr marL="76200" marR="76200" marT="0" marB="0"/>
                </a:tc>
                <a:tc>
                  <a:txBody>
                    <a:bodyPr/>
                    <a:lstStyle/>
                    <a:p>
                      <a:pPr>
                        <a:spcAft>
                          <a:spcPts val="0"/>
                        </a:spcAft>
                      </a:pPr>
                      <a:r>
                        <a:rPr lang="en-ZA" sz="1600" b="1">
                          <a:effectLst/>
                        </a:rPr>
                        <a:t> </a:t>
                      </a:r>
                      <a:endParaRPr lang="en-ZA" sz="1600" b="1">
                        <a:effectLst/>
                      </a:endParaRPr>
                    </a:p>
                    <a:p>
                      <a:pPr algn="ctr">
                        <a:spcAft>
                          <a:spcPts val="0"/>
                        </a:spcAft>
                      </a:pPr>
                      <a:r>
                        <a:rPr lang="en-ZA" sz="1600" b="1">
                          <a:effectLst/>
                        </a:rPr>
                        <a:t>Bank</a:t>
                      </a:r>
                      <a:endParaRPr lang="en-ZA" sz="1600" b="1">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r>
                        <a:rPr lang="en-ZA" sz="1600" b="1" dirty="0">
                          <a:effectLst/>
                        </a:rPr>
                        <a:t> </a:t>
                      </a:r>
                      <a:endParaRPr lang="en-ZA" sz="1600" b="1" dirty="0">
                        <a:effectLst/>
                      </a:endParaRPr>
                    </a:p>
                    <a:p>
                      <a:pPr algn="ctr">
                        <a:spcAft>
                          <a:spcPts val="0"/>
                        </a:spcAft>
                      </a:pPr>
                      <a:r>
                        <a:rPr lang="en-ZA" sz="1600" b="1" dirty="0">
                          <a:effectLst/>
                        </a:rPr>
                        <a:t>Amount</a:t>
                      </a: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r>
                        <a:rPr lang="en-ZA" sz="1600" b="1">
                          <a:effectLst/>
                        </a:rPr>
                        <a:t> </a:t>
                      </a:r>
                      <a:endParaRPr lang="en-ZA" sz="1600" b="1">
                        <a:effectLst/>
                      </a:endParaRPr>
                    </a:p>
                    <a:p>
                      <a:pPr algn="ctr">
                        <a:spcAft>
                          <a:spcPts val="0"/>
                        </a:spcAft>
                      </a:pPr>
                      <a:r>
                        <a:rPr lang="en-ZA" sz="1600" b="1">
                          <a:effectLst/>
                        </a:rPr>
                        <a:t>F</a:t>
                      </a:r>
                      <a:endParaRPr lang="en-ZA" sz="1600" b="1">
                        <a:effectLst/>
                        <a:latin typeface="Arial" panose="020B0604020202020204"/>
                        <a:ea typeface="Calibri" panose="020F0502020204030204"/>
                      </a:endParaRPr>
                    </a:p>
                  </a:txBody>
                  <a:tcPr marL="76200" marR="76200" marT="0" marB="0"/>
                </a:tc>
                <a:tc>
                  <a:txBody>
                    <a:bodyPr/>
                    <a:lstStyle/>
                    <a:p>
                      <a:pPr>
                        <a:spcAft>
                          <a:spcPts val="0"/>
                        </a:spcAft>
                      </a:pPr>
                      <a:r>
                        <a:rPr lang="en-ZA" sz="1600" b="1" dirty="0">
                          <a:effectLst/>
                        </a:rPr>
                        <a:t> </a:t>
                      </a:r>
                      <a:endParaRPr lang="en-ZA" sz="1600" b="1" dirty="0">
                        <a:effectLst/>
                      </a:endParaRPr>
                    </a:p>
                    <a:p>
                      <a:pPr algn="ctr">
                        <a:spcAft>
                          <a:spcPts val="0"/>
                        </a:spcAft>
                      </a:pPr>
                      <a:r>
                        <a:rPr lang="en-ZA" sz="1600" b="1" dirty="0">
                          <a:effectLst/>
                        </a:rPr>
                        <a:t>Details</a:t>
                      </a:r>
                      <a:endParaRPr lang="en-ZA" sz="1600" b="1" dirty="0">
                        <a:effectLst/>
                        <a:latin typeface="Arial" panose="020B0604020202020204"/>
                        <a:ea typeface="Calibri" panose="020F0502020204030204"/>
                      </a:endParaRPr>
                    </a:p>
                  </a:txBody>
                  <a:tcPr marL="76200" marR="76200" marT="0" marB="0"/>
                </a:tc>
              </a:tr>
              <a:tr h="144145">
                <a:tc>
                  <a:txBody>
                    <a:bodyPr/>
                    <a:lstStyle/>
                    <a:p>
                      <a:pPr>
                        <a:lnSpc>
                          <a:spcPct val="150000"/>
                        </a:lnSpc>
                        <a:spcAft>
                          <a:spcPts val="0"/>
                        </a:spcAft>
                      </a:pPr>
                      <a:r>
                        <a:rPr lang="en-ZA" sz="1600" dirty="0">
                          <a:solidFill>
                            <a:srgbClr val="000000"/>
                          </a:solidFill>
                          <a:effectLst/>
                          <a:latin typeface="Arial" panose="020B0604020202020204"/>
                          <a:ea typeface="Calibri" panose="020F0502020204030204"/>
                        </a:rPr>
                        <a:t>C94</a:t>
                      </a:r>
                      <a:endParaRPr lang="en-ZA" sz="1600" dirty="0">
                        <a:effectLst/>
                        <a:latin typeface="Arial" panose="020B0604020202020204"/>
                        <a:ea typeface="Calibri" panose="020F0502020204030204"/>
                      </a:endParaRPr>
                    </a:p>
                  </a:txBody>
                  <a:tcPr marL="76200" marR="76200" marT="0" marB="0"/>
                </a:tc>
                <a:tc>
                  <a:txBody>
                    <a:bodyPr/>
                    <a:lstStyle/>
                    <a:p>
                      <a:pPr>
                        <a:lnSpc>
                          <a:spcPct val="150000"/>
                        </a:lnSpc>
                        <a:spcAft>
                          <a:spcPts val="0"/>
                        </a:spcAft>
                      </a:pPr>
                      <a:r>
                        <a:rPr lang="en-ZA" sz="1600" dirty="0">
                          <a:solidFill>
                            <a:srgbClr val="000000"/>
                          </a:solidFill>
                          <a:effectLst/>
                          <a:latin typeface="Arial" panose="020B0604020202020204"/>
                          <a:ea typeface="Calibri" panose="020F0502020204030204"/>
                        </a:rPr>
                        <a:t> </a:t>
                      </a:r>
                      <a:endParaRPr lang="en-ZA" sz="1600" dirty="0">
                        <a:effectLst/>
                        <a:latin typeface="Arial" panose="020B0604020202020204"/>
                        <a:ea typeface="Calibri" panose="020F0502020204030204"/>
                      </a:endParaRPr>
                    </a:p>
                  </a:txBody>
                  <a:tcPr marL="76200" marR="76200" marT="0" marB="0"/>
                </a:tc>
                <a:tc>
                  <a:txBody>
                    <a:bodyPr/>
                    <a:lstStyle/>
                    <a:p>
                      <a:pPr>
                        <a:lnSpc>
                          <a:spcPct val="150000"/>
                        </a:lnSpc>
                        <a:spcAft>
                          <a:spcPts val="0"/>
                        </a:spcAft>
                      </a:pPr>
                      <a:r>
                        <a:rPr lang="en-ZA" sz="1600" dirty="0">
                          <a:solidFill>
                            <a:srgbClr val="000000"/>
                          </a:solidFill>
                          <a:effectLst/>
                          <a:latin typeface="Arial" panose="020B0604020202020204"/>
                          <a:ea typeface="Calibri" panose="020F0502020204030204"/>
                        </a:rPr>
                        <a:t>Sales</a:t>
                      </a:r>
                      <a:endParaRPr lang="en-ZA" sz="1600" dirty="0">
                        <a:effectLst/>
                        <a:latin typeface="Arial" panose="020B0604020202020204"/>
                        <a:ea typeface="Calibri" panose="020F0502020204030204"/>
                      </a:endParaRPr>
                    </a:p>
                  </a:txBody>
                  <a:tcPr marL="76200" marR="76200" marT="0" marB="0"/>
                </a:tc>
                <a:tc>
                  <a:txBody>
                    <a:bodyPr/>
                    <a:lstStyle/>
                    <a:p>
                      <a:pPr>
                        <a:lnSpc>
                          <a:spcPct val="150000"/>
                        </a:lnSpc>
                        <a:spcAft>
                          <a:spcPts val="0"/>
                        </a:spcAft>
                      </a:pPr>
                      <a:r>
                        <a:rPr lang="en-ZA" sz="1600" dirty="0">
                          <a:solidFill>
                            <a:srgbClr val="000000"/>
                          </a:solidFill>
                          <a:effectLst/>
                          <a:latin typeface="Arial" panose="020B0604020202020204"/>
                          <a:ea typeface="Calibri" panose="020F0502020204030204"/>
                        </a:rPr>
                        <a:t> </a:t>
                      </a:r>
                      <a:endParaRPr lang="en-ZA" sz="1600" dirty="0">
                        <a:effectLst/>
                        <a:latin typeface="Arial" panose="020B0604020202020204"/>
                        <a:ea typeface="Calibri" panose="020F0502020204030204"/>
                      </a:endParaRPr>
                    </a:p>
                  </a:txBody>
                  <a:tcPr marL="76200" marR="76200" marT="0" marB="0"/>
                </a:tc>
                <a:tc>
                  <a:txBody>
                    <a:bodyPr/>
                    <a:lstStyle/>
                    <a:p>
                      <a:pPr algn="r">
                        <a:lnSpc>
                          <a:spcPct val="150000"/>
                        </a:lnSpc>
                        <a:spcAft>
                          <a:spcPts val="0"/>
                        </a:spcAft>
                      </a:pPr>
                      <a:r>
                        <a:rPr lang="en-ZA" sz="1600" dirty="0">
                          <a:solidFill>
                            <a:srgbClr val="000000"/>
                          </a:solidFill>
                          <a:effectLst/>
                          <a:latin typeface="Arial" panose="020B0604020202020204"/>
                          <a:ea typeface="Calibri" panose="020F0502020204030204"/>
                        </a:rPr>
                        <a:t>24 090</a:t>
                      </a:r>
                      <a:endParaRPr lang="en-ZA" sz="1600" dirty="0">
                        <a:effectLst/>
                        <a:latin typeface="Arial" panose="020B0604020202020204"/>
                        <a:ea typeface="Calibri" panose="020F0502020204030204"/>
                      </a:endParaRPr>
                    </a:p>
                  </a:txBody>
                  <a:tcPr marL="76200" marR="76200" marT="0" marB="0"/>
                </a:tc>
                <a:tc>
                  <a:txBody>
                    <a:bodyPr/>
                    <a:lstStyle/>
                    <a:p>
                      <a:pPr algn="r">
                        <a:lnSpc>
                          <a:spcPct val="150000"/>
                        </a:lnSpc>
                        <a:spcAft>
                          <a:spcPts val="0"/>
                        </a:spcAft>
                      </a:pPr>
                      <a:r>
                        <a:rPr lang="en-ZA" sz="1600" b="1" dirty="0">
                          <a:solidFill>
                            <a:srgbClr val="000000"/>
                          </a:solidFill>
                          <a:effectLst/>
                          <a:latin typeface="Arial" panose="020B0604020202020204"/>
                          <a:ea typeface="Calibri" panose="020F0502020204030204"/>
                        </a:rPr>
                        <a:t>25 000</a:t>
                      </a: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spcAft>
                          <a:spcPts val="0"/>
                        </a:spcAft>
                      </a:pPr>
                      <a:endParaRPr lang="en-ZA" sz="1600" b="1" dirty="0">
                        <a:effectLst/>
                        <a:latin typeface="Arial" panose="020B0604020202020204"/>
                        <a:ea typeface="Calibri" panose="020F0502020204030204"/>
                      </a:endParaRPr>
                    </a:p>
                  </a:txBody>
                  <a:tcPr marL="76200" marR="76200" marT="0" marB="0"/>
                </a:tc>
                <a:tc>
                  <a:txBody>
                    <a:bodyPr/>
                    <a:lstStyle/>
                    <a:p>
                      <a:pPr algn="ctr">
                        <a:spcAft>
                          <a:spcPts val="0"/>
                        </a:spcAft>
                      </a:pPr>
                      <a:endParaRPr lang="en-ZA" sz="1600" b="1">
                        <a:effectLst/>
                        <a:latin typeface="Arial" panose="020B0604020202020204"/>
                        <a:ea typeface="Calibri" panose="020F0502020204030204"/>
                      </a:endParaRPr>
                    </a:p>
                  </a:txBody>
                  <a:tcPr marL="76200" marR="76200" marT="0" marB="0"/>
                </a:tc>
                <a:tc>
                  <a:txBody>
                    <a:bodyPr/>
                    <a:lstStyle/>
                    <a:p>
                      <a:pPr algn="ctr">
                        <a:spcAft>
                          <a:spcPts val="0"/>
                        </a:spcAft>
                      </a:pPr>
                      <a:endParaRPr lang="en-ZA" sz="1600" b="1">
                        <a:effectLst/>
                        <a:latin typeface="Arial" panose="020B0604020202020204"/>
                        <a:ea typeface="Calibri" panose="020F0502020204030204"/>
                      </a:endParaRPr>
                    </a:p>
                  </a:txBody>
                  <a:tcPr marL="76200" marR="76200" marT="0" marB="0"/>
                </a:tc>
                <a:tc>
                  <a:txBody>
                    <a:bodyPr/>
                    <a:lstStyle/>
                    <a:p>
                      <a:pPr algn="ctr">
                        <a:spcAft>
                          <a:spcPts val="0"/>
                        </a:spcAft>
                      </a:pPr>
                      <a:endParaRPr lang="en-ZA" sz="1600" b="1"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294153" y="2780928"/>
            <a:ext cx="8352928"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graphicFrame>
        <p:nvGraphicFramePr>
          <p:cNvPr id="5" name="Table 4"/>
          <p:cNvGraphicFramePr>
            <a:graphicFrameLocks noGrp="1"/>
          </p:cNvGraphicFramePr>
          <p:nvPr/>
        </p:nvGraphicFramePr>
        <p:xfrm>
          <a:off x="322040" y="3150260"/>
          <a:ext cx="8191431" cy="2743200"/>
        </p:xfrm>
        <a:graphic>
          <a:graphicData uri="http://schemas.openxmlformats.org/drawingml/2006/table">
            <a:tbl>
              <a:tblPr>
                <a:tableStyleId>{5940675A-B579-460E-94D1-54222C63F5DA}</a:tableStyleId>
              </a:tblPr>
              <a:tblGrid>
                <a:gridCol w="5604663"/>
                <a:gridCol w="1293384"/>
                <a:gridCol w="129338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balance as per Bank Statement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44 544</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Credit late deposit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25 000</a:t>
                      </a: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Debit outstanding cheques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No 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baseline="0" dirty="0" smtClean="0">
                          <a:effectLst/>
                        </a:rPr>
                        <a:t>          </a:t>
                      </a:r>
                      <a:r>
                        <a:rPr lang="en-ZA" sz="2000" b="1" dirty="0" smtClean="0">
                          <a:effectLst/>
                        </a:rPr>
                        <a:t>Balance </a:t>
                      </a:r>
                      <a:r>
                        <a:rPr lang="en-ZA" sz="2000" b="1" dirty="0">
                          <a:effectLst/>
                        </a:rPr>
                        <a:t>as per Bank Account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568952" cy="369332"/>
          </a:xfrm>
          <a:prstGeom prst="rect">
            <a:avLst/>
          </a:prstGeom>
        </p:spPr>
        <p:txBody>
          <a:bodyPr wrap="square">
            <a:spAutoFit/>
          </a:bodyPr>
          <a:lstStyle/>
          <a:p>
            <a:r>
              <a:rPr lang="en-ZA" b="1" dirty="0"/>
              <a:t>CASH PAYMENTS JOURNAL OF LAMEESE TRADERS FOR </a:t>
            </a:r>
            <a:r>
              <a:rPr lang="en-ZA" b="1" dirty="0" smtClean="0"/>
              <a:t>2014</a:t>
            </a:r>
            <a:endParaRPr lang="en-ZA" dirty="0"/>
          </a:p>
        </p:txBody>
      </p:sp>
      <p:graphicFrame>
        <p:nvGraphicFramePr>
          <p:cNvPr id="3" name="Table 2"/>
          <p:cNvGraphicFramePr>
            <a:graphicFrameLocks noGrp="1"/>
          </p:cNvGraphicFramePr>
          <p:nvPr/>
        </p:nvGraphicFramePr>
        <p:xfrm>
          <a:off x="395536" y="764704"/>
          <a:ext cx="4752528" cy="822960"/>
        </p:xfrm>
        <a:graphic>
          <a:graphicData uri="http://schemas.openxmlformats.org/drawingml/2006/table">
            <a:tbl>
              <a:tblPr>
                <a:tableStyleId>{5940675A-B579-460E-94D1-54222C63F5DA}</a:tableStyleId>
              </a:tblPr>
              <a:tblGrid>
                <a:gridCol w="693559"/>
                <a:gridCol w="693559"/>
                <a:gridCol w="1781234"/>
                <a:gridCol w="288032"/>
                <a:gridCol w="1296144"/>
              </a:tblGrid>
              <a:tr h="179705">
                <a:tc>
                  <a:txBody>
                    <a:bodyPr/>
                    <a:lstStyle/>
                    <a:p>
                      <a:pPr marL="36195" marR="36195" algn="ctr">
                        <a:spcAft>
                          <a:spcPts val="0"/>
                        </a:spcAft>
                      </a:pPr>
                      <a:r>
                        <a:rPr lang="en-US" sz="1800" dirty="0">
                          <a:effectLst/>
                        </a:rPr>
                        <a:t>Doc</a:t>
                      </a:r>
                      <a:endParaRPr lang="en-ZA" sz="1800" dirty="0">
                        <a:effectLst/>
                      </a:endParaRPr>
                    </a:p>
                    <a:p>
                      <a:pPr marL="36195" marR="36195" algn="ctr">
                        <a:spcAft>
                          <a:spcPts val="0"/>
                        </a:spcAft>
                      </a:pPr>
                      <a:r>
                        <a:rPr lang="en-US" sz="1800" dirty="0">
                          <a:effectLst/>
                        </a:rPr>
                        <a:t>no</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D</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Name of </a:t>
                      </a:r>
                      <a:endParaRPr lang="en-ZA" sz="1800" dirty="0">
                        <a:effectLst/>
                      </a:endParaRPr>
                    </a:p>
                    <a:p>
                      <a:pPr marL="36195" marR="36195" algn="ctr">
                        <a:spcAft>
                          <a:spcPts val="0"/>
                        </a:spcAft>
                      </a:pPr>
                      <a:r>
                        <a:rPr lang="en-US" sz="1800" dirty="0">
                          <a:effectLst/>
                        </a:rPr>
                        <a:t>Payee</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F</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Bank</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US" sz="1800" dirty="0">
                          <a:effectLst/>
                        </a:rPr>
                        <a:t>428</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dirty="0">
                          <a:effectLst/>
                        </a:rPr>
                        <a:t>3</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Teddy Traders</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spcAft>
                          <a:spcPts val="0"/>
                        </a:spcAft>
                      </a:pPr>
                      <a:r>
                        <a:rPr lang="en-US" sz="1800">
                          <a:effectLst/>
                        </a:rPr>
                        <a:t> </a:t>
                      </a:r>
                      <a:endParaRPr lang="en-ZA" sz="1800">
                        <a:effectLst/>
                        <a:latin typeface="Times New Roman" panose="02020603050405020304"/>
                        <a:ea typeface="Times New Roman" panose="02020603050405020304"/>
                      </a:endParaRPr>
                    </a:p>
                  </a:txBody>
                  <a:tcPr marL="76200" marR="76200" marT="0" marB="0"/>
                </a:tc>
                <a:tc>
                  <a:txBody>
                    <a:bodyPr/>
                    <a:lstStyle/>
                    <a:p>
                      <a:pPr marL="36195" marR="36195" algn="r">
                        <a:spcAft>
                          <a:spcPts val="0"/>
                        </a:spcAft>
                      </a:pPr>
                      <a:r>
                        <a:rPr lang="en-US" sz="1800" dirty="0">
                          <a:effectLst/>
                        </a:rPr>
                        <a:t>19 300</a:t>
                      </a:r>
                      <a:endParaRPr lang="en-ZA" sz="1800" dirty="0">
                        <a:effectLst/>
                        <a:latin typeface="Times New Roman" panose="02020603050405020304"/>
                        <a:ea typeface="Times New Roman" panose="02020603050405020304"/>
                      </a:endParaRPr>
                    </a:p>
                  </a:txBody>
                  <a:tcPr marL="76200" marR="76200" marT="0" marB="0"/>
                </a:tc>
              </a:tr>
            </a:tbl>
          </a:graphicData>
        </a:graphic>
      </p:graphicFrame>
      <p:graphicFrame>
        <p:nvGraphicFramePr>
          <p:cNvPr id="4" name="Table 3"/>
          <p:cNvGraphicFramePr>
            <a:graphicFrameLocks noGrp="1"/>
          </p:cNvGraphicFramePr>
          <p:nvPr/>
        </p:nvGraphicFramePr>
        <p:xfrm>
          <a:off x="395536" y="2168935"/>
          <a:ext cx="4537725" cy="304800"/>
        </p:xfrm>
        <a:graphic>
          <a:graphicData uri="http://schemas.openxmlformats.org/drawingml/2006/table">
            <a:tbl>
              <a:tblPr>
                <a:tableStyleId>{5940675A-B579-460E-94D1-54222C63F5DA}</a:tableStyleId>
              </a:tblPr>
              <a:tblGrid>
                <a:gridCol w="504192"/>
                <a:gridCol w="2899102"/>
                <a:gridCol w="1134431"/>
              </a:tblGrid>
              <a:tr h="135498">
                <a:tc>
                  <a:txBody>
                    <a:bodyPr/>
                    <a:lstStyle/>
                    <a:p>
                      <a:pPr>
                        <a:spcAft>
                          <a:spcPts val="0"/>
                        </a:spcAft>
                      </a:pPr>
                      <a:r>
                        <a:rPr lang="en-US" sz="2000" dirty="0">
                          <a:effectLst/>
                        </a:rPr>
                        <a:t> </a:t>
                      </a:r>
                      <a:endParaRPr lang="en-ZA" sz="2000" dirty="0">
                        <a:effectLst/>
                        <a:latin typeface="Times New Roman" panose="02020603050405020304"/>
                        <a:ea typeface="Times New Roman" panose="02020603050405020304"/>
                      </a:endParaRPr>
                    </a:p>
                  </a:txBody>
                  <a:tcPr marL="56457" marR="56457" marT="0" marB="0"/>
                </a:tc>
                <a:tc>
                  <a:txBody>
                    <a:bodyPr/>
                    <a:lstStyle/>
                    <a:p>
                      <a:pPr>
                        <a:spcAft>
                          <a:spcPts val="0"/>
                        </a:spcAft>
                      </a:pPr>
                      <a:r>
                        <a:rPr lang="en-US" sz="2000" dirty="0">
                          <a:effectLst/>
                        </a:rPr>
                        <a:t>Cheque 428</a:t>
                      </a:r>
                      <a:endParaRPr lang="en-ZA" sz="2000" dirty="0">
                        <a:effectLst/>
                        <a:latin typeface="Times New Roman" panose="02020603050405020304"/>
                        <a:ea typeface="Times New Roman" panose="02020603050405020304"/>
                      </a:endParaRPr>
                    </a:p>
                  </a:txBody>
                  <a:tcPr marL="56457" marR="56457" marT="0" marB="0"/>
                </a:tc>
                <a:tc>
                  <a:txBody>
                    <a:bodyPr/>
                    <a:lstStyle/>
                    <a:p>
                      <a:pPr algn="r">
                        <a:spcAft>
                          <a:spcPts val="0"/>
                        </a:spcAft>
                      </a:pPr>
                      <a:r>
                        <a:rPr lang="en-US" sz="2000" dirty="0">
                          <a:effectLst/>
                        </a:rPr>
                        <a:t>13 900 -</a:t>
                      </a:r>
                      <a:endParaRPr lang="en-ZA" sz="2000" dirty="0">
                        <a:effectLst/>
                        <a:latin typeface="Times New Roman" panose="02020603050405020304"/>
                        <a:ea typeface="Times New Roman" panose="02020603050405020304"/>
                      </a:endParaRPr>
                    </a:p>
                  </a:txBody>
                  <a:tcPr marL="56457" marR="56457" marT="0" marB="0"/>
                </a:tc>
              </a:tr>
            </a:tbl>
          </a:graphicData>
        </a:graphic>
      </p:graphicFrame>
      <p:sp>
        <p:nvSpPr>
          <p:cNvPr id="5" name="Rectangle 4"/>
          <p:cNvSpPr/>
          <p:nvPr/>
        </p:nvSpPr>
        <p:spPr>
          <a:xfrm>
            <a:off x="395536" y="1772816"/>
            <a:ext cx="2356158" cy="369332"/>
          </a:xfrm>
          <a:prstGeom prst="rect">
            <a:avLst/>
          </a:prstGeom>
        </p:spPr>
        <p:txBody>
          <a:bodyPr wrap="none">
            <a:spAutoFit/>
          </a:bodyPr>
          <a:lstStyle/>
          <a:p>
            <a:r>
              <a:rPr lang="en-ZA" b="1" dirty="0"/>
              <a:t>BANK STATEMENT </a:t>
            </a:r>
            <a:endParaRPr lang="en-ZA" dirty="0"/>
          </a:p>
        </p:txBody>
      </p:sp>
      <p:sp>
        <p:nvSpPr>
          <p:cNvPr id="6" name="Rectangle 5"/>
          <p:cNvSpPr/>
          <p:nvPr/>
        </p:nvSpPr>
        <p:spPr>
          <a:xfrm>
            <a:off x="395536" y="2636912"/>
            <a:ext cx="8210762" cy="646331"/>
          </a:xfrm>
          <a:prstGeom prst="rect">
            <a:avLst/>
          </a:prstGeom>
        </p:spPr>
        <p:txBody>
          <a:bodyPr wrap="square">
            <a:spAutoFit/>
          </a:bodyPr>
          <a:lstStyle/>
          <a:p>
            <a:pPr lvl="0"/>
            <a:r>
              <a:rPr lang="en-US" dirty="0"/>
              <a:t>Cheque no 428 reflects the correct amount in the bank statement. It was discovered that trading stock purchase was R13 600 and Stationery R300.</a:t>
            </a:r>
            <a:endParaRPr lang="en-ZA" dirty="0"/>
          </a:p>
        </p:txBody>
      </p:sp>
      <p:sp>
        <p:nvSpPr>
          <p:cNvPr id="7" name="Rectangle 6"/>
          <p:cNvSpPr/>
          <p:nvPr/>
        </p:nvSpPr>
        <p:spPr>
          <a:xfrm>
            <a:off x="563751" y="3326085"/>
            <a:ext cx="3959515"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R13 600 + R300 = R13 900</a:t>
            </a:r>
            <a:endParaRPr lang="en-ZA" b="1" dirty="0" smtClean="0">
              <a:solidFill>
                <a:schemeClr val="tx1"/>
              </a:solidFill>
            </a:endParaRPr>
          </a:p>
          <a:p>
            <a:pPr algn="ctr"/>
            <a:r>
              <a:rPr lang="en-ZA" b="1" dirty="0" smtClean="0">
                <a:solidFill>
                  <a:schemeClr val="tx1"/>
                </a:solidFill>
              </a:rPr>
              <a:t>19 300 – 13 900 = R5 400</a:t>
            </a:r>
            <a:endParaRPr lang="en-ZA" b="1" dirty="0">
              <a:solidFill>
                <a:schemeClr val="tx1"/>
              </a:solidFill>
            </a:endParaRPr>
          </a:p>
        </p:txBody>
      </p:sp>
      <p:sp>
        <p:nvSpPr>
          <p:cNvPr id="8" name="Rectangle 7"/>
          <p:cNvSpPr/>
          <p:nvPr/>
        </p:nvSpPr>
        <p:spPr>
          <a:xfrm>
            <a:off x="5067137" y="3326085"/>
            <a:ext cx="3312368"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Bank Statement is correct therefore too much recorded in CPJ</a:t>
            </a:r>
            <a:endParaRPr lang="en-ZA" b="1" dirty="0">
              <a:solidFill>
                <a:schemeClr val="tx1"/>
              </a:solidFill>
            </a:endParaRPr>
          </a:p>
        </p:txBody>
      </p:sp>
      <p:sp>
        <p:nvSpPr>
          <p:cNvPr id="9" name="Rectangle 8"/>
          <p:cNvSpPr/>
          <p:nvPr/>
        </p:nvSpPr>
        <p:spPr>
          <a:xfrm>
            <a:off x="202786" y="4211796"/>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10" name="Table 9"/>
          <p:cNvGraphicFramePr>
            <a:graphicFrameLocks noGrp="1"/>
          </p:cNvGraphicFramePr>
          <p:nvPr/>
        </p:nvGraphicFramePr>
        <p:xfrm>
          <a:off x="252446" y="4581128"/>
          <a:ext cx="8496942" cy="15240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31</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Totals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110 000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chemeClr val="tx1"/>
                          </a:solidFill>
                          <a:effectLst/>
                          <a:latin typeface="Arial" panose="020B0604020202020204"/>
                          <a:ea typeface="Calibri" panose="020F0502020204030204"/>
                        </a:rPr>
                        <a:t>B/S</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chemeClr val="tx1"/>
                          </a:solidFill>
                          <a:effectLst/>
                          <a:latin typeface="Arial" panose="020B0604020202020204"/>
                          <a:ea typeface="Calibri" panose="020F0502020204030204"/>
                        </a:rPr>
                        <a:t> </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chemeClr val="tx1"/>
                          </a:solidFill>
                          <a:effectLst/>
                          <a:latin typeface="Arial" panose="020B0604020202020204"/>
                          <a:ea typeface="Calibri" panose="020F0502020204030204"/>
                        </a:rPr>
                        <a:t>Teddy Traders</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chemeClr val="tx1"/>
                          </a:solidFill>
                          <a:effectLst/>
                          <a:latin typeface="Arial" panose="020B0604020202020204"/>
                          <a:ea typeface="Calibri" panose="020F0502020204030204"/>
                        </a:rPr>
                        <a:t>5 400</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chemeClr val="tx1"/>
                          </a:solidFill>
                          <a:effectLst/>
                          <a:latin typeface="Arial" panose="020B0604020202020204"/>
                          <a:ea typeface="Calibri" panose="020F0502020204030204"/>
                        </a:rPr>
                        <a:t>5 400</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chemeClr val="tx1"/>
                          </a:solidFill>
                          <a:effectLst/>
                          <a:latin typeface="Arial" panose="020B0604020202020204"/>
                          <a:ea typeface="Calibri" panose="020F0502020204030204"/>
                        </a:rPr>
                        <a:t> </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chemeClr val="tx1"/>
                          </a:solidFill>
                          <a:effectLst/>
                          <a:latin typeface="Arial" panose="020B0604020202020204"/>
                          <a:ea typeface="Calibri" panose="020F0502020204030204"/>
                        </a:rPr>
                        <a:t>Trading stock</a:t>
                      </a:r>
                      <a:endParaRPr lang="en-ZA" sz="2000" b="1" dirty="0">
                        <a:solidFill>
                          <a:schemeClr val="tx1"/>
                        </a:solidFill>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animBg="1"/>
      <p:bldP spid="8" grpId="0" animBg="1"/>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568952" cy="369332"/>
          </a:xfrm>
          <a:prstGeom prst="rect">
            <a:avLst/>
          </a:prstGeom>
        </p:spPr>
        <p:txBody>
          <a:bodyPr wrap="square">
            <a:spAutoFit/>
          </a:bodyPr>
          <a:lstStyle/>
          <a:p>
            <a:r>
              <a:rPr lang="en-ZA" b="1" dirty="0"/>
              <a:t>CASH PAYMENTS JOURNAL OF LAMEESE TRADERS FOR </a:t>
            </a:r>
            <a:r>
              <a:rPr lang="en-ZA" b="1" dirty="0" smtClean="0"/>
              <a:t>2014</a:t>
            </a:r>
            <a:endParaRPr lang="en-ZA" dirty="0"/>
          </a:p>
        </p:txBody>
      </p:sp>
      <p:graphicFrame>
        <p:nvGraphicFramePr>
          <p:cNvPr id="3" name="Table 2"/>
          <p:cNvGraphicFramePr>
            <a:graphicFrameLocks noGrp="1"/>
          </p:cNvGraphicFramePr>
          <p:nvPr/>
        </p:nvGraphicFramePr>
        <p:xfrm>
          <a:off x="395536" y="764704"/>
          <a:ext cx="4752528" cy="853440"/>
        </p:xfrm>
        <a:graphic>
          <a:graphicData uri="http://schemas.openxmlformats.org/drawingml/2006/table">
            <a:tbl>
              <a:tblPr>
                <a:tableStyleId>{5940675A-B579-460E-94D1-54222C63F5DA}</a:tableStyleId>
              </a:tblPr>
              <a:tblGrid>
                <a:gridCol w="693559"/>
                <a:gridCol w="693559"/>
                <a:gridCol w="1781234"/>
                <a:gridCol w="288032"/>
                <a:gridCol w="1296144"/>
              </a:tblGrid>
              <a:tr h="179705">
                <a:tc>
                  <a:txBody>
                    <a:bodyPr/>
                    <a:lstStyle/>
                    <a:p>
                      <a:pPr marL="36195" marR="36195" algn="ctr">
                        <a:spcAft>
                          <a:spcPts val="0"/>
                        </a:spcAft>
                      </a:pPr>
                      <a:r>
                        <a:rPr lang="en-US" sz="1800" dirty="0">
                          <a:effectLst/>
                        </a:rPr>
                        <a:t>Doc</a:t>
                      </a:r>
                      <a:endParaRPr lang="en-ZA" sz="1800" dirty="0">
                        <a:effectLst/>
                      </a:endParaRPr>
                    </a:p>
                    <a:p>
                      <a:pPr marL="36195" marR="36195" algn="ctr">
                        <a:spcAft>
                          <a:spcPts val="0"/>
                        </a:spcAft>
                      </a:pPr>
                      <a:r>
                        <a:rPr lang="en-US" sz="1800" dirty="0">
                          <a:effectLst/>
                        </a:rPr>
                        <a:t>no</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D</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Name of </a:t>
                      </a:r>
                      <a:endParaRPr lang="en-ZA" sz="1800" dirty="0">
                        <a:effectLst/>
                      </a:endParaRPr>
                    </a:p>
                    <a:p>
                      <a:pPr marL="36195" marR="36195" algn="ctr">
                        <a:spcAft>
                          <a:spcPts val="0"/>
                        </a:spcAft>
                      </a:pPr>
                      <a:r>
                        <a:rPr lang="en-US" sz="1800" dirty="0">
                          <a:effectLst/>
                        </a:rPr>
                        <a:t>Payee</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F</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Bank</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ZA" sz="2000" dirty="0" smtClean="0">
                          <a:solidFill>
                            <a:srgbClr val="000000"/>
                          </a:solidFill>
                          <a:effectLst/>
                          <a:latin typeface="Arial" panose="020B0604020202020204"/>
                          <a:ea typeface="Calibri" panose="020F0502020204030204"/>
                        </a:rPr>
                        <a:t>432</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16</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a:solidFill>
                            <a:srgbClr val="000000"/>
                          </a:solidFill>
                          <a:effectLst/>
                          <a:latin typeface="Arial" panose="020B0604020202020204"/>
                          <a:ea typeface="Calibri" panose="020F0502020204030204"/>
                        </a:rPr>
                        <a:t>Hola Designs</a:t>
                      </a:r>
                      <a:endParaRPr lang="en-ZA" sz="2000">
                        <a:effectLst/>
                        <a:latin typeface="Arial" panose="020B0604020202020204"/>
                        <a:ea typeface="Calibri" panose="020F0502020204030204"/>
                      </a:endParaRPr>
                    </a:p>
                  </a:txBody>
                  <a:tcPr marL="76200" marR="76200" marT="0" marB="0"/>
                </a:tc>
                <a:tc>
                  <a:txBody>
                    <a:bodyPr/>
                    <a:lstStyle/>
                    <a:p>
                      <a:pPr marR="36195">
                        <a:spcAft>
                          <a:spcPts val="0"/>
                        </a:spcAf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76200" marR="76200" marT="0" marB="0"/>
                </a:tc>
                <a:tc>
                  <a:txBody>
                    <a:bodyPr/>
                    <a:lstStyle/>
                    <a:p>
                      <a:pPr marL="36195" marR="36195" algn="r">
                        <a:spcAft>
                          <a:spcPts val="0"/>
                        </a:spcAft>
                      </a:pPr>
                      <a:r>
                        <a:rPr lang="en-ZA" sz="2000" dirty="0" smtClean="0">
                          <a:solidFill>
                            <a:srgbClr val="000000"/>
                          </a:solidFill>
                          <a:effectLst/>
                          <a:latin typeface="Arial" panose="020B0604020202020204"/>
                          <a:ea typeface="Calibri" panose="020F0502020204030204"/>
                        </a:rPr>
                        <a:t>4</a:t>
                      </a:r>
                      <a:r>
                        <a:rPr lang="en-ZA" sz="2000" dirty="0">
                          <a:solidFill>
                            <a:srgbClr val="000000"/>
                          </a:solidFill>
                          <a:effectLst/>
                          <a:latin typeface="Arial" panose="020B0604020202020204"/>
                          <a:ea typeface="Calibri" panose="020F0502020204030204"/>
                        </a:rPr>
                        <a:t> 500</a:t>
                      </a:r>
                      <a:endParaRPr lang="en-ZA" sz="2000" dirty="0">
                        <a:effectLst/>
                        <a:latin typeface="Arial" panose="020B0604020202020204"/>
                        <a:ea typeface="Calibri" panose="020F0502020204030204"/>
                      </a:endParaRPr>
                    </a:p>
                  </a:txBody>
                  <a:tcPr marL="76200" marR="76200" marT="0" marB="0"/>
                </a:tc>
              </a:tr>
            </a:tbl>
          </a:graphicData>
        </a:graphic>
      </p:graphicFrame>
      <p:graphicFrame>
        <p:nvGraphicFramePr>
          <p:cNvPr id="4" name="Table 3"/>
          <p:cNvGraphicFramePr>
            <a:graphicFrameLocks noGrp="1"/>
          </p:cNvGraphicFramePr>
          <p:nvPr/>
        </p:nvGraphicFramePr>
        <p:xfrm>
          <a:off x="395536" y="2168935"/>
          <a:ext cx="4537725" cy="304800"/>
        </p:xfrm>
        <a:graphic>
          <a:graphicData uri="http://schemas.openxmlformats.org/drawingml/2006/table">
            <a:tbl>
              <a:tblPr>
                <a:tableStyleId>{5940675A-B579-460E-94D1-54222C63F5DA}</a:tableStyleId>
              </a:tblPr>
              <a:tblGrid>
                <a:gridCol w="504192"/>
                <a:gridCol w="2899102"/>
                <a:gridCol w="1134431"/>
              </a:tblGrid>
              <a:tr h="135498">
                <a:tc>
                  <a:txBody>
                    <a:bodyPr/>
                    <a:lstStyle/>
                    <a:p>
                      <a:pPr>
                        <a:spcAft>
                          <a:spcPts val="0"/>
                        </a:spcAft>
                      </a:pPr>
                      <a:r>
                        <a:rPr lang="en-ZA" sz="2000">
                          <a:solidFill>
                            <a:srgbClr val="000000"/>
                          </a:solidFill>
                          <a:effectLst/>
                          <a:latin typeface="Arial" panose="020B0604020202020204"/>
                          <a:ea typeface="Calibri" panose="020F0502020204030204"/>
                        </a:rPr>
                        <a:t>18</a:t>
                      </a:r>
                      <a:endParaRPr lang="en-ZA" sz="200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Cheque 432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5 400 -</a:t>
                      </a:r>
                      <a:endParaRPr lang="en-ZA" sz="2000" dirty="0">
                        <a:effectLst/>
                        <a:latin typeface="Arial" panose="020B0604020202020204"/>
                        <a:ea typeface="Calibri" panose="020F0502020204030204"/>
                      </a:endParaRPr>
                    </a:p>
                  </a:txBody>
                  <a:tcPr marL="76200" marR="76200" marT="0" marB="0"/>
                </a:tc>
              </a:tr>
            </a:tbl>
          </a:graphicData>
        </a:graphic>
      </p:graphicFrame>
      <p:sp>
        <p:nvSpPr>
          <p:cNvPr id="5" name="Rectangle 4"/>
          <p:cNvSpPr/>
          <p:nvPr/>
        </p:nvSpPr>
        <p:spPr>
          <a:xfrm>
            <a:off x="395536" y="1772816"/>
            <a:ext cx="2356158" cy="369332"/>
          </a:xfrm>
          <a:prstGeom prst="rect">
            <a:avLst/>
          </a:prstGeom>
        </p:spPr>
        <p:txBody>
          <a:bodyPr wrap="none">
            <a:spAutoFit/>
          </a:bodyPr>
          <a:lstStyle/>
          <a:p>
            <a:r>
              <a:rPr lang="en-ZA" b="1" dirty="0"/>
              <a:t>BANK STATEMENT </a:t>
            </a:r>
            <a:endParaRPr lang="en-ZA" dirty="0"/>
          </a:p>
        </p:txBody>
      </p:sp>
      <p:sp>
        <p:nvSpPr>
          <p:cNvPr id="6" name="Rectangle 5"/>
          <p:cNvSpPr/>
          <p:nvPr/>
        </p:nvSpPr>
        <p:spPr>
          <a:xfrm>
            <a:off x="395536" y="2636912"/>
            <a:ext cx="8210762" cy="369332"/>
          </a:xfrm>
          <a:prstGeom prst="rect">
            <a:avLst/>
          </a:prstGeom>
        </p:spPr>
        <p:txBody>
          <a:bodyPr wrap="square">
            <a:spAutoFit/>
          </a:bodyPr>
          <a:lstStyle/>
          <a:p>
            <a:r>
              <a:rPr lang="en-US" dirty="0"/>
              <a:t>Cheque 432 is reflected correctly in the Bank Statement</a:t>
            </a:r>
            <a:r>
              <a:rPr lang="en-US" dirty="0" smtClean="0"/>
              <a:t>.</a:t>
            </a:r>
            <a:endParaRPr lang="en-ZA" dirty="0"/>
          </a:p>
        </p:txBody>
      </p:sp>
      <p:sp>
        <p:nvSpPr>
          <p:cNvPr id="7" name="Rectangle 6"/>
          <p:cNvSpPr/>
          <p:nvPr/>
        </p:nvSpPr>
        <p:spPr>
          <a:xfrm>
            <a:off x="563751" y="3326085"/>
            <a:ext cx="3959515"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R5 400 = R4 500 = R900</a:t>
            </a:r>
            <a:endParaRPr lang="en-ZA" b="1" dirty="0">
              <a:solidFill>
                <a:schemeClr val="tx1"/>
              </a:solidFill>
            </a:endParaRPr>
          </a:p>
        </p:txBody>
      </p:sp>
      <p:sp>
        <p:nvSpPr>
          <p:cNvPr id="8" name="Rectangle 7"/>
          <p:cNvSpPr/>
          <p:nvPr/>
        </p:nvSpPr>
        <p:spPr>
          <a:xfrm>
            <a:off x="5067137" y="3326085"/>
            <a:ext cx="3312368"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Bank Statement is correct therefore too Little recorded in CPJ</a:t>
            </a:r>
            <a:endParaRPr lang="en-ZA" b="1" dirty="0">
              <a:solidFill>
                <a:schemeClr val="tx1"/>
              </a:solidFill>
            </a:endParaRPr>
          </a:p>
        </p:txBody>
      </p:sp>
      <p:sp>
        <p:nvSpPr>
          <p:cNvPr id="11" name="Rectangle 10"/>
          <p:cNvSpPr/>
          <p:nvPr/>
        </p:nvSpPr>
        <p:spPr>
          <a:xfrm>
            <a:off x="180437" y="4281813"/>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12" name="Table 11"/>
          <p:cNvGraphicFramePr>
            <a:graphicFrameLocks noGrp="1"/>
          </p:cNvGraphicFramePr>
          <p:nvPr/>
        </p:nvGraphicFramePr>
        <p:xfrm>
          <a:off x="130778" y="4651145"/>
          <a:ext cx="8784976" cy="15240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dirty="0">
                          <a:effectLst/>
                        </a:rPr>
                        <a:t>D</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DETAILS</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432</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Hola Designs</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900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900</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 </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Advertising</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animBg="1"/>
      <p:bldP spid="8" grpId="0" animBg="1"/>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568952" cy="369332"/>
          </a:xfrm>
          <a:prstGeom prst="rect">
            <a:avLst/>
          </a:prstGeom>
        </p:spPr>
        <p:txBody>
          <a:bodyPr wrap="square">
            <a:spAutoFit/>
          </a:bodyPr>
          <a:lstStyle/>
          <a:p>
            <a:r>
              <a:rPr lang="en-ZA" b="1" dirty="0"/>
              <a:t>CASH PAYMENTS JOURNAL OF LAMEESE TRADERS FOR </a:t>
            </a:r>
            <a:r>
              <a:rPr lang="en-ZA" b="1" dirty="0" smtClean="0"/>
              <a:t>2014</a:t>
            </a:r>
            <a:endParaRPr lang="en-ZA" dirty="0"/>
          </a:p>
        </p:txBody>
      </p:sp>
      <p:graphicFrame>
        <p:nvGraphicFramePr>
          <p:cNvPr id="3" name="Table 2"/>
          <p:cNvGraphicFramePr>
            <a:graphicFrameLocks noGrp="1"/>
          </p:cNvGraphicFramePr>
          <p:nvPr/>
        </p:nvGraphicFramePr>
        <p:xfrm>
          <a:off x="395536" y="629980"/>
          <a:ext cx="4752528" cy="853440"/>
        </p:xfrm>
        <a:graphic>
          <a:graphicData uri="http://schemas.openxmlformats.org/drawingml/2006/table">
            <a:tbl>
              <a:tblPr>
                <a:tableStyleId>{5940675A-B579-460E-94D1-54222C63F5DA}</a:tableStyleId>
              </a:tblPr>
              <a:tblGrid>
                <a:gridCol w="693559"/>
                <a:gridCol w="693559"/>
                <a:gridCol w="1781234"/>
                <a:gridCol w="288032"/>
                <a:gridCol w="1296144"/>
              </a:tblGrid>
              <a:tr h="179705">
                <a:tc>
                  <a:txBody>
                    <a:bodyPr/>
                    <a:lstStyle/>
                    <a:p>
                      <a:pPr marL="36195" marR="36195" algn="ctr">
                        <a:spcAft>
                          <a:spcPts val="0"/>
                        </a:spcAft>
                      </a:pPr>
                      <a:r>
                        <a:rPr lang="en-US" sz="1800" dirty="0">
                          <a:effectLst/>
                        </a:rPr>
                        <a:t>Doc</a:t>
                      </a:r>
                      <a:endParaRPr lang="en-ZA" sz="1800" dirty="0">
                        <a:effectLst/>
                      </a:endParaRPr>
                    </a:p>
                    <a:p>
                      <a:pPr marL="36195" marR="36195" algn="ctr">
                        <a:spcAft>
                          <a:spcPts val="0"/>
                        </a:spcAft>
                      </a:pPr>
                      <a:r>
                        <a:rPr lang="en-US" sz="1800" dirty="0">
                          <a:effectLst/>
                        </a:rPr>
                        <a:t>no</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D</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Name of </a:t>
                      </a:r>
                      <a:endParaRPr lang="en-ZA" sz="1800" dirty="0">
                        <a:effectLst/>
                      </a:endParaRPr>
                    </a:p>
                    <a:p>
                      <a:pPr marL="36195" marR="36195" algn="ctr">
                        <a:spcAft>
                          <a:spcPts val="0"/>
                        </a:spcAft>
                      </a:pPr>
                      <a:r>
                        <a:rPr lang="en-US" sz="1800" dirty="0">
                          <a:effectLst/>
                        </a:rPr>
                        <a:t>Payee</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F</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Bank</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ZA" sz="2000" dirty="0" smtClean="0">
                          <a:solidFill>
                            <a:srgbClr val="000000"/>
                          </a:solidFill>
                          <a:effectLst/>
                          <a:latin typeface="Arial" panose="020B0604020202020204"/>
                          <a:ea typeface="Calibri" panose="020F0502020204030204"/>
                        </a:rPr>
                        <a:t>434</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26</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Ant </a:t>
                      </a:r>
                      <a:r>
                        <a:rPr lang="en-ZA" sz="2000" dirty="0">
                          <a:solidFill>
                            <a:srgbClr val="000000"/>
                          </a:solidFill>
                          <a:effectLst/>
                          <a:latin typeface="Arial" panose="020B0604020202020204"/>
                          <a:ea typeface="Calibri" panose="020F0502020204030204"/>
                        </a:rPr>
                        <a:t>Ltd</a:t>
                      </a:r>
                      <a:endParaRPr lang="en-ZA" sz="2000" dirty="0">
                        <a:effectLst/>
                        <a:latin typeface="Arial" panose="020B0604020202020204"/>
                        <a:ea typeface="Calibri" panose="020F0502020204030204"/>
                      </a:endParaRPr>
                    </a:p>
                  </a:txBody>
                  <a:tcPr marL="76200" marR="76200" marT="0" marB="0"/>
                </a:tc>
                <a:tc>
                  <a:txBody>
                    <a:bodyPr/>
                    <a:lstStyle/>
                    <a:p>
                      <a:pPr marR="36195">
                        <a:spcAft>
                          <a:spcPts val="0"/>
                        </a:spcAf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76200" marR="76200" marT="0" marB="0"/>
                </a:tc>
                <a:tc>
                  <a:txBody>
                    <a:bodyPr/>
                    <a:lstStyle/>
                    <a:p>
                      <a:pPr marL="36195" marR="36195" algn="r">
                        <a:spcAft>
                          <a:spcPts val="0"/>
                        </a:spcAft>
                      </a:pPr>
                      <a:r>
                        <a:rPr lang="en-ZA" sz="2000" dirty="0" smtClean="0">
                          <a:solidFill>
                            <a:srgbClr val="000000"/>
                          </a:solidFill>
                          <a:effectLst/>
                          <a:latin typeface="Arial" panose="020B0604020202020204"/>
                          <a:ea typeface="Calibri" panose="020F0502020204030204"/>
                        </a:rPr>
                        <a:t>16</a:t>
                      </a:r>
                      <a:r>
                        <a:rPr lang="en-ZA" sz="2000" dirty="0">
                          <a:solidFill>
                            <a:srgbClr val="000000"/>
                          </a:solidFill>
                          <a:effectLst/>
                          <a:latin typeface="Arial" panose="020B0604020202020204"/>
                          <a:ea typeface="Calibri" panose="020F0502020204030204"/>
                        </a:rPr>
                        <a:t> 000</a:t>
                      </a:r>
                      <a:endParaRPr lang="en-ZA" sz="2000" dirty="0">
                        <a:effectLst/>
                        <a:latin typeface="Arial" panose="020B0604020202020204"/>
                        <a:ea typeface="Calibri" panose="020F0502020204030204"/>
                      </a:endParaRPr>
                    </a:p>
                  </a:txBody>
                  <a:tcPr marL="76200" marR="76200" marT="0" marB="0"/>
                </a:tc>
              </a:tr>
            </a:tbl>
          </a:graphicData>
        </a:graphic>
      </p:graphicFrame>
      <p:graphicFrame>
        <p:nvGraphicFramePr>
          <p:cNvPr id="4" name="Table 3"/>
          <p:cNvGraphicFramePr>
            <a:graphicFrameLocks noGrp="1"/>
          </p:cNvGraphicFramePr>
          <p:nvPr/>
        </p:nvGraphicFramePr>
        <p:xfrm>
          <a:off x="363604" y="1984625"/>
          <a:ext cx="4537725" cy="304800"/>
        </p:xfrm>
        <a:graphic>
          <a:graphicData uri="http://schemas.openxmlformats.org/drawingml/2006/table">
            <a:tbl>
              <a:tblPr>
                <a:tableStyleId>{5940675A-B579-460E-94D1-54222C63F5DA}</a:tableStyleId>
              </a:tblPr>
              <a:tblGrid>
                <a:gridCol w="4537725"/>
              </a:tblGrid>
              <a:tr h="135498">
                <a:tc>
                  <a:txBody>
                    <a:bodyPr/>
                    <a:lstStyle/>
                    <a:p>
                      <a:pPr>
                        <a:spcAft>
                          <a:spcPts val="0"/>
                        </a:spcAft>
                      </a:pPr>
                      <a:r>
                        <a:rPr lang="en-ZA" sz="2000" b="1" dirty="0" smtClean="0">
                          <a:solidFill>
                            <a:srgbClr val="0070C0"/>
                          </a:solidFill>
                          <a:effectLst/>
                          <a:latin typeface="Arial" panose="020B0604020202020204"/>
                          <a:ea typeface="Calibri" panose="020F0502020204030204"/>
                        </a:rPr>
                        <a:t>NO ENTRY</a:t>
                      </a:r>
                      <a:endParaRPr lang="en-ZA" sz="2000" b="1" dirty="0">
                        <a:solidFill>
                          <a:srgbClr val="0070C0"/>
                        </a:solidFill>
                        <a:effectLst/>
                        <a:latin typeface="Arial" panose="020B0604020202020204"/>
                        <a:ea typeface="Calibri" panose="020F0502020204030204"/>
                      </a:endParaRPr>
                    </a:p>
                  </a:txBody>
                  <a:tcPr marL="76200" marR="76200" marT="0" marB="0"/>
                </a:tc>
              </a:tr>
            </a:tbl>
          </a:graphicData>
        </a:graphic>
      </p:graphicFrame>
      <p:sp>
        <p:nvSpPr>
          <p:cNvPr id="5" name="Rectangle 4"/>
          <p:cNvSpPr/>
          <p:nvPr/>
        </p:nvSpPr>
        <p:spPr>
          <a:xfrm>
            <a:off x="395536" y="1615293"/>
            <a:ext cx="2356158" cy="369332"/>
          </a:xfrm>
          <a:prstGeom prst="rect">
            <a:avLst/>
          </a:prstGeom>
        </p:spPr>
        <p:txBody>
          <a:bodyPr wrap="none">
            <a:spAutoFit/>
          </a:bodyPr>
          <a:lstStyle/>
          <a:p>
            <a:r>
              <a:rPr lang="en-ZA" b="1" dirty="0"/>
              <a:t>BANK STATEMENT </a:t>
            </a:r>
            <a:endParaRPr lang="en-ZA" dirty="0"/>
          </a:p>
        </p:txBody>
      </p:sp>
      <p:sp>
        <p:nvSpPr>
          <p:cNvPr id="8" name="Rectangle 7"/>
          <p:cNvSpPr/>
          <p:nvPr/>
        </p:nvSpPr>
        <p:spPr>
          <a:xfrm>
            <a:off x="5292080" y="1556039"/>
            <a:ext cx="3312368"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THIS IS A BUSINESS’ </a:t>
            </a:r>
            <a:endParaRPr lang="en-ZA" b="1" dirty="0" smtClean="0">
              <a:solidFill>
                <a:schemeClr val="tx1"/>
              </a:solidFill>
            </a:endParaRPr>
          </a:p>
          <a:p>
            <a:pPr algn="ctr"/>
            <a:r>
              <a:rPr lang="en-ZA" b="1" dirty="0" smtClean="0">
                <a:solidFill>
                  <a:schemeClr val="tx1"/>
                </a:solidFill>
              </a:rPr>
              <a:t>POST DATED CHEQUE</a:t>
            </a:r>
            <a:endParaRPr lang="en-ZA" b="1" dirty="0">
              <a:solidFill>
                <a:schemeClr val="tx1"/>
              </a:solidFill>
            </a:endParaRPr>
          </a:p>
        </p:txBody>
      </p:sp>
      <p:sp>
        <p:nvSpPr>
          <p:cNvPr id="13" name="Rectangle 12"/>
          <p:cNvSpPr/>
          <p:nvPr/>
        </p:nvSpPr>
        <p:spPr>
          <a:xfrm>
            <a:off x="323528" y="2564904"/>
            <a:ext cx="8352928"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graphicFrame>
        <p:nvGraphicFramePr>
          <p:cNvPr id="15" name="Table 14"/>
          <p:cNvGraphicFramePr>
            <a:graphicFrameLocks noGrp="1"/>
          </p:cNvGraphicFramePr>
          <p:nvPr/>
        </p:nvGraphicFramePr>
        <p:xfrm>
          <a:off x="327511" y="2941341"/>
          <a:ext cx="8191431" cy="2743200"/>
        </p:xfrm>
        <a:graphic>
          <a:graphicData uri="http://schemas.openxmlformats.org/drawingml/2006/table">
            <a:tbl>
              <a:tblPr>
                <a:tableStyleId>{5940675A-B579-460E-94D1-54222C63F5DA}</a:tableStyleId>
              </a:tblPr>
              <a:tblGrid>
                <a:gridCol w="5604663"/>
                <a:gridCol w="1293384"/>
                <a:gridCol w="129338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balance as per Bank Statement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44 544</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late deposit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25 000</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Debit outstanding cheques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chemeClr val="tx1"/>
                          </a:solidFill>
                          <a:effectLst/>
                          <a:latin typeface="Arial" panose="020B0604020202020204"/>
                          <a:ea typeface="Calibri" panose="020F0502020204030204"/>
                        </a:rPr>
                        <a:t>    No 434 </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chemeClr val="tx1"/>
                          </a:solidFill>
                          <a:effectLst/>
                          <a:latin typeface="Arial" panose="020B0604020202020204"/>
                          <a:ea typeface="Calibri" panose="020F0502020204030204"/>
                        </a:rPr>
                        <a:t>16 000</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No 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baseline="0" dirty="0" smtClean="0">
                          <a:effectLst/>
                        </a:rPr>
                        <a:t>          </a:t>
                      </a:r>
                      <a:r>
                        <a:rPr lang="en-ZA" sz="2000" b="1" dirty="0" smtClean="0">
                          <a:effectLst/>
                        </a:rPr>
                        <a:t>Balance </a:t>
                      </a:r>
                      <a:r>
                        <a:rPr lang="en-ZA" sz="2000" b="1" dirty="0">
                          <a:effectLst/>
                        </a:rPr>
                        <a:t>as per Bank Account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animBg="1"/>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8568952" cy="369332"/>
          </a:xfrm>
          <a:prstGeom prst="rect">
            <a:avLst/>
          </a:prstGeom>
        </p:spPr>
        <p:txBody>
          <a:bodyPr wrap="square">
            <a:spAutoFit/>
          </a:bodyPr>
          <a:lstStyle/>
          <a:p>
            <a:r>
              <a:rPr lang="en-ZA" b="1" dirty="0"/>
              <a:t>CASH PAYMENTS JOURNAL OF LAMEESE TRADERS FOR </a:t>
            </a:r>
            <a:r>
              <a:rPr lang="en-ZA" b="1" dirty="0" smtClean="0"/>
              <a:t>2014</a:t>
            </a:r>
            <a:endParaRPr lang="en-ZA" dirty="0"/>
          </a:p>
        </p:txBody>
      </p:sp>
      <p:graphicFrame>
        <p:nvGraphicFramePr>
          <p:cNvPr id="3" name="Table 2"/>
          <p:cNvGraphicFramePr>
            <a:graphicFrameLocks noGrp="1"/>
          </p:cNvGraphicFramePr>
          <p:nvPr/>
        </p:nvGraphicFramePr>
        <p:xfrm>
          <a:off x="395536" y="629980"/>
          <a:ext cx="4752528" cy="853440"/>
        </p:xfrm>
        <a:graphic>
          <a:graphicData uri="http://schemas.openxmlformats.org/drawingml/2006/table">
            <a:tbl>
              <a:tblPr>
                <a:tableStyleId>{5940675A-B579-460E-94D1-54222C63F5DA}</a:tableStyleId>
              </a:tblPr>
              <a:tblGrid>
                <a:gridCol w="693559"/>
                <a:gridCol w="602585"/>
                <a:gridCol w="2088232"/>
                <a:gridCol w="288032"/>
                <a:gridCol w="1080120"/>
              </a:tblGrid>
              <a:tr h="179705">
                <a:tc>
                  <a:txBody>
                    <a:bodyPr/>
                    <a:lstStyle/>
                    <a:p>
                      <a:pPr marL="36195" marR="36195" algn="ctr">
                        <a:spcAft>
                          <a:spcPts val="0"/>
                        </a:spcAft>
                      </a:pPr>
                      <a:r>
                        <a:rPr lang="en-US" sz="1800" dirty="0">
                          <a:effectLst/>
                        </a:rPr>
                        <a:t>Doc</a:t>
                      </a:r>
                      <a:endParaRPr lang="en-ZA" sz="1800" dirty="0">
                        <a:effectLst/>
                      </a:endParaRPr>
                    </a:p>
                    <a:p>
                      <a:pPr marL="36195" marR="36195" algn="ctr">
                        <a:spcAft>
                          <a:spcPts val="0"/>
                        </a:spcAft>
                      </a:pPr>
                      <a:r>
                        <a:rPr lang="en-US" sz="1800" dirty="0">
                          <a:effectLst/>
                        </a:rPr>
                        <a:t>no</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D</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Name of </a:t>
                      </a:r>
                      <a:endParaRPr lang="en-ZA" sz="1800" dirty="0">
                        <a:effectLst/>
                      </a:endParaRPr>
                    </a:p>
                    <a:p>
                      <a:pPr marL="36195" marR="36195" algn="ctr">
                        <a:spcAft>
                          <a:spcPts val="0"/>
                        </a:spcAft>
                      </a:pPr>
                      <a:r>
                        <a:rPr lang="en-US" sz="1800" dirty="0">
                          <a:effectLst/>
                        </a:rPr>
                        <a:t>Payee</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F</a:t>
                      </a:r>
                      <a:endParaRPr lang="en-ZA" sz="1800" dirty="0">
                        <a:effectLst/>
                        <a:latin typeface="Times New Roman" panose="02020603050405020304"/>
                        <a:ea typeface="Times New Roman" panose="02020603050405020304"/>
                      </a:endParaRPr>
                    </a:p>
                  </a:txBody>
                  <a:tcPr marL="76200" marR="76200" marT="0" marB="0"/>
                </a:tc>
                <a:tc>
                  <a:txBody>
                    <a:bodyPr/>
                    <a:lstStyle/>
                    <a:p>
                      <a:pPr marL="36195" marR="36195" algn="ctr">
                        <a:spcAft>
                          <a:spcPts val="0"/>
                        </a:spcAft>
                      </a:pPr>
                      <a:r>
                        <a:rPr lang="en-US" sz="1800" dirty="0">
                          <a:effectLst/>
                        </a:rPr>
                        <a:t>Bank</a:t>
                      </a:r>
                      <a:endParaRPr lang="en-ZA" sz="1800" dirty="0">
                        <a:effectLst/>
                        <a:latin typeface="Times New Roman" panose="02020603050405020304"/>
                        <a:ea typeface="Times New Roman" panose="02020603050405020304"/>
                      </a:endParaRPr>
                    </a:p>
                  </a:txBody>
                  <a:tcPr marL="76200" marR="76200" marT="0" marB="0"/>
                </a:tc>
              </a:tr>
              <a:tr h="179705">
                <a:tc>
                  <a:txBody>
                    <a:bodyPr/>
                    <a:lstStyle/>
                    <a:p>
                      <a:pPr marL="36195" marR="36195">
                        <a:spcAft>
                          <a:spcPts val="0"/>
                        </a:spcAft>
                      </a:pPr>
                      <a:r>
                        <a:rPr lang="en-ZA" sz="2000" dirty="0" smtClean="0">
                          <a:solidFill>
                            <a:srgbClr val="000000"/>
                          </a:solidFill>
                          <a:effectLst/>
                          <a:latin typeface="Arial" panose="020B0604020202020204"/>
                          <a:ea typeface="Calibri" panose="020F0502020204030204"/>
                        </a:rPr>
                        <a:t>436</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30</a:t>
                      </a:r>
                      <a:endParaRPr lang="en-ZA" sz="2000" dirty="0">
                        <a:effectLst/>
                        <a:latin typeface="Arial" panose="020B0604020202020204"/>
                        <a:ea typeface="Calibri" panose="020F0502020204030204"/>
                      </a:endParaRPr>
                    </a:p>
                  </a:txBody>
                  <a:tcPr marL="76200" marR="76200" marT="0" marB="0"/>
                </a:tc>
                <a:tc>
                  <a:txBody>
                    <a:bodyPr/>
                    <a:lstStyle/>
                    <a:p>
                      <a:pPr marL="36195" marR="36195">
                        <a:spcAft>
                          <a:spcPts val="0"/>
                        </a:spcAft>
                      </a:pPr>
                      <a:r>
                        <a:rPr lang="en-ZA" sz="2000">
                          <a:solidFill>
                            <a:srgbClr val="000000"/>
                          </a:solidFill>
                          <a:effectLst/>
                          <a:latin typeface="Arial" panose="020B0604020202020204"/>
                          <a:ea typeface="Calibri" panose="020F0502020204030204"/>
                        </a:rPr>
                        <a:t>Snowy Repairs</a:t>
                      </a:r>
                      <a:endParaRPr lang="en-ZA" sz="2000">
                        <a:effectLst/>
                        <a:latin typeface="Arial" panose="020B0604020202020204"/>
                        <a:ea typeface="Calibri" panose="020F0502020204030204"/>
                      </a:endParaRPr>
                    </a:p>
                  </a:txBody>
                  <a:tcPr marL="76200" marR="76200" marT="0" marB="0"/>
                </a:tc>
                <a:tc>
                  <a:txBody>
                    <a:bodyPr/>
                    <a:lstStyle/>
                    <a:p>
                      <a:pPr marR="36195">
                        <a:spcAft>
                          <a:spcPts val="0"/>
                        </a:spcAf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76200" marR="76200" marT="0" marB="0"/>
                </a:tc>
                <a:tc>
                  <a:txBody>
                    <a:bodyPr/>
                    <a:lstStyle/>
                    <a:p>
                      <a:pPr marL="36195" marR="36195" algn="r">
                        <a:spcAft>
                          <a:spcPts val="0"/>
                        </a:spcAft>
                      </a:pPr>
                      <a:r>
                        <a:rPr lang="en-ZA" sz="2000" dirty="0" smtClean="0">
                          <a:solidFill>
                            <a:srgbClr val="000000"/>
                          </a:solidFill>
                          <a:effectLst/>
                          <a:latin typeface="Arial" panose="020B0604020202020204"/>
                          <a:ea typeface="Calibri" panose="020F0502020204030204"/>
                        </a:rPr>
                        <a:t>2 </a:t>
                      </a:r>
                      <a:r>
                        <a:rPr lang="en-ZA" sz="2000" dirty="0">
                          <a:solidFill>
                            <a:srgbClr val="000000"/>
                          </a:solidFill>
                          <a:effectLst/>
                          <a:latin typeface="Arial" panose="020B0604020202020204"/>
                          <a:ea typeface="Calibri" panose="020F0502020204030204"/>
                        </a:rPr>
                        <a:t>800</a:t>
                      </a:r>
                      <a:endParaRPr lang="en-ZA" sz="2000" dirty="0">
                        <a:effectLst/>
                        <a:latin typeface="Arial" panose="020B0604020202020204"/>
                        <a:ea typeface="Calibri" panose="020F0502020204030204"/>
                      </a:endParaRPr>
                    </a:p>
                  </a:txBody>
                  <a:tcPr marL="76200" marR="76200" marT="0" marB="0"/>
                </a:tc>
              </a:tr>
            </a:tbl>
          </a:graphicData>
        </a:graphic>
      </p:graphicFrame>
      <p:graphicFrame>
        <p:nvGraphicFramePr>
          <p:cNvPr id="4" name="Table 3"/>
          <p:cNvGraphicFramePr>
            <a:graphicFrameLocks noGrp="1"/>
          </p:cNvGraphicFramePr>
          <p:nvPr/>
        </p:nvGraphicFramePr>
        <p:xfrm>
          <a:off x="363604" y="1984625"/>
          <a:ext cx="4537725" cy="304800"/>
        </p:xfrm>
        <a:graphic>
          <a:graphicData uri="http://schemas.openxmlformats.org/drawingml/2006/table">
            <a:tbl>
              <a:tblPr>
                <a:tableStyleId>{5940675A-B579-460E-94D1-54222C63F5DA}</a:tableStyleId>
              </a:tblPr>
              <a:tblGrid>
                <a:gridCol w="4537725"/>
              </a:tblGrid>
              <a:tr h="135498">
                <a:tc>
                  <a:txBody>
                    <a:bodyPr/>
                    <a:lstStyle/>
                    <a:p>
                      <a:pPr>
                        <a:spcAft>
                          <a:spcPts val="0"/>
                        </a:spcAft>
                      </a:pPr>
                      <a:r>
                        <a:rPr lang="en-ZA" sz="2000" b="1" dirty="0" smtClean="0">
                          <a:solidFill>
                            <a:srgbClr val="0070C0"/>
                          </a:solidFill>
                          <a:effectLst/>
                          <a:latin typeface="Arial" panose="020B0604020202020204"/>
                          <a:ea typeface="Calibri" panose="020F0502020204030204"/>
                        </a:rPr>
                        <a:t>NO ENTRY</a:t>
                      </a:r>
                      <a:endParaRPr lang="en-ZA" sz="2000" b="1" dirty="0">
                        <a:solidFill>
                          <a:srgbClr val="0070C0"/>
                        </a:solidFill>
                        <a:effectLst/>
                        <a:latin typeface="Arial" panose="020B0604020202020204"/>
                        <a:ea typeface="Calibri" panose="020F0502020204030204"/>
                      </a:endParaRPr>
                    </a:p>
                  </a:txBody>
                  <a:tcPr marL="76200" marR="76200" marT="0" marB="0"/>
                </a:tc>
              </a:tr>
            </a:tbl>
          </a:graphicData>
        </a:graphic>
      </p:graphicFrame>
      <p:sp>
        <p:nvSpPr>
          <p:cNvPr id="5" name="Rectangle 4"/>
          <p:cNvSpPr/>
          <p:nvPr/>
        </p:nvSpPr>
        <p:spPr>
          <a:xfrm>
            <a:off x="395536" y="1615293"/>
            <a:ext cx="2356158" cy="369332"/>
          </a:xfrm>
          <a:prstGeom prst="rect">
            <a:avLst/>
          </a:prstGeom>
        </p:spPr>
        <p:txBody>
          <a:bodyPr wrap="none">
            <a:spAutoFit/>
          </a:bodyPr>
          <a:lstStyle/>
          <a:p>
            <a:r>
              <a:rPr lang="en-ZA" b="1" dirty="0"/>
              <a:t>BANK STATEMENT </a:t>
            </a:r>
            <a:endParaRPr lang="en-ZA" dirty="0"/>
          </a:p>
        </p:txBody>
      </p:sp>
      <p:sp>
        <p:nvSpPr>
          <p:cNvPr id="8" name="Rectangle 7"/>
          <p:cNvSpPr/>
          <p:nvPr/>
        </p:nvSpPr>
        <p:spPr>
          <a:xfrm>
            <a:off x="5292080" y="1556039"/>
            <a:ext cx="3312368"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THIS IS A BUSINESS’ </a:t>
            </a:r>
            <a:endParaRPr lang="en-ZA" b="1" dirty="0" smtClean="0">
              <a:solidFill>
                <a:schemeClr val="tx1"/>
              </a:solidFill>
            </a:endParaRPr>
          </a:p>
          <a:p>
            <a:pPr algn="ctr"/>
            <a:r>
              <a:rPr lang="en-ZA" b="1" dirty="0" smtClean="0">
                <a:solidFill>
                  <a:schemeClr val="tx1"/>
                </a:solidFill>
              </a:rPr>
              <a:t>POST DATED CHEQUE</a:t>
            </a:r>
            <a:endParaRPr lang="en-ZA" b="1" dirty="0">
              <a:solidFill>
                <a:schemeClr val="tx1"/>
              </a:solidFill>
            </a:endParaRPr>
          </a:p>
        </p:txBody>
      </p:sp>
      <p:sp>
        <p:nvSpPr>
          <p:cNvPr id="13" name="Rectangle 12"/>
          <p:cNvSpPr/>
          <p:nvPr/>
        </p:nvSpPr>
        <p:spPr>
          <a:xfrm>
            <a:off x="323528" y="2564904"/>
            <a:ext cx="8352928"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graphicFrame>
        <p:nvGraphicFramePr>
          <p:cNvPr id="15" name="Table 14"/>
          <p:cNvGraphicFramePr>
            <a:graphicFrameLocks noGrp="1"/>
          </p:cNvGraphicFramePr>
          <p:nvPr/>
        </p:nvGraphicFramePr>
        <p:xfrm>
          <a:off x="327511" y="2941341"/>
          <a:ext cx="8191431" cy="2743200"/>
        </p:xfrm>
        <a:graphic>
          <a:graphicData uri="http://schemas.openxmlformats.org/drawingml/2006/table">
            <a:tbl>
              <a:tblPr>
                <a:tableStyleId>{5940675A-B579-460E-94D1-54222C63F5DA}</a:tableStyleId>
              </a:tblPr>
              <a:tblGrid>
                <a:gridCol w="5604663"/>
                <a:gridCol w="1293384"/>
                <a:gridCol w="129338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balance as per Bank Statement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44 544</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late deposit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25 000</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Debit outstanding cheques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    No 434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16 000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chemeClr val="tx1"/>
                          </a:solidFill>
                          <a:effectLst/>
                          <a:latin typeface="Arial" panose="020B0604020202020204"/>
                          <a:ea typeface="Calibri" panose="020F0502020204030204"/>
                        </a:rPr>
                        <a:t>    No 436</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chemeClr val="tx1"/>
                          </a:solidFill>
                          <a:effectLst/>
                          <a:latin typeface="Arial" panose="020B0604020202020204"/>
                          <a:ea typeface="Calibri" panose="020F0502020204030204"/>
                        </a:rPr>
                        <a:t>2 800</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No 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baseline="0" dirty="0" smtClean="0">
                          <a:effectLst/>
                        </a:rPr>
                        <a:t>          </a:t>
                      </a:r>
                      <a:r>
                        <a:rPr lang="en-ZA" sz="2000" b="1" dirty="0" smtClean="0">
                          <a:effectLst/>
                        </a:rPr>
                        <a:t>Balance </a:t>
                      </a:r>
                      <a:r>
                        <a:rPr lang="en-ZA" sz="2000" b="1" dirty="0">
                          <a:effectLst/>
                        </a:rPr>
                        <a:t>as per Bank Account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animBg="1"/>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382393" y="489728"/>
          <a:ext cx="8352929" cy="24384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2</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Cash handling fee</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a:solidFill>
                            <a:srgbClr val="000000"/>
                          </a:solidFill>
                          <a:effectLst/>
                          <a:latin typeface="Arial" panose="020B0604020202020204"/>
                          <a:ea typeface="Calibri" panose="020F0502020204030204"/>
                        </a:rPr>
                        <a:t>50 -</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solidFill>
                            <a:srgbClr val="000000"/>
                          </a:solidFill>
                          <a:effectLst/>
                          <a:latin typeface="Arial" panose="020B0604020202020204"/>
                          <a:ea typeface="Calibri" panose="020F0502020204030204"/>
                        </a:rPr>
                        <a:t>5</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solidFill>
                            <a:srgbClr val="000000"/>
                          </a:solidFill>
                          <a:effectLst/>
                          <a:latin typeface="Arial" panose="020B0604020202020204"/>
                          <a:ea typeface="Calibri" panose="020F0502020204030204"/>
                        </a:rPr>
                        <a:t>Service fees</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240 -</a:t>
                      </a:r>
                      <a:endParaRPr lang="en-ZA" sz="2000" dirty="0">
                        <a:effectLst/>
                        <a:latin typeface="Arial" panose="020B0604020202020204"/>
                        <a:ea typeface="Calibri" panose="020F0502020204030204"/>
                      </a:endParaRPr>
                    </a:p>
                  </a:txBody>
                  <a:tcPr marL="76200" marR="76200" marT="0" marB="0"/>
                </a:tc>
                <a:tc>
                  <a:txBody>
                    <a:bodyPr/>
                    <a:lstStyle/>
                    <a:p>
                      <a:pPr algn="ctr">
                        <a:spcAft>
                          <a:spcPts val="0"/>
                        </a:spcAft>
                      </a:pP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US" sz="2000" dirty="0">
                          <a:effectLst/>
                          <a:latin typeface="Arial" panose="020B0604020202020204"/>
                          <a:ea typeface="Times New Roman" panose="02020603050405020304"/>
                        </a:rPr>
                        <a:t> </a:t>
                      </a:r>
                      <a:r>
                        <a:rPr lang="en-US" sz="2000" dirty="0" smtClean="0">
                          <a:effectLst/>
                          <a:latin typeface="Arial" panose="020B0604020202020204"/>
                          <a:ea typeface="Times New Roman" panose="02020603050405020304"/>
                        </a:rPr>
                        <a:t>8</a:t>
                      </a:r>
                      <a:endParaRPr lang="en-ZA" sz="2000"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a:effectLst/>
                          <a:latin typeface="Arial" panose="020B0604020202020204"/>
                          <a:ea typeface="Times New Roman" panose="02020603050405020304"/>
                        </a:rPr>
                        <a:t>Cash handling fees</a:t>
                      </a:r>
                      <a:endParaRPr lang="en-ZA" sz="200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100 -</a:t>
                      </a:r>
                      <a:endParaRPr lang="en-ZA" sz="2000" dirty="0">
                        <a:effectLst/>
                        <a:latin typeface="Times New Roman" panose="02020603050405020304"/>
                        <a:ea typeface="Times New Roman" panose="02020603050405020304"/>
                      </a:endParaRPr>
                    </a:p>
                  </a:txBody>
                  <a:tcPr marL="76200" marR="76200" marT="0" marB="0"/>
                </a:tc>
                <a:tc>
                  <a:txBody>
                    <a:bodyPr/>
                    <a:lstStyle/>
                    <a:p>
                      <a:pPr algn="ctr">
                        <a:spcAft>
                          <a:spcPts val="0"/>
                        </a:spcAft>
                      </a:pP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US" sz="2000" dirty="0">
                          <a:effectLst/>
                          <a:latin typeface="Arial" panose="020B0604020202020204"/>
                          <a:ea typeface="Times New Roman" panose="02020603050405020304"/>
                        </a:rPr>
                        <a:t>10</a:t>
                      </a:r>
                      <a:endParaRPr lang="en-ZA" sz="2000"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a:effectLst/>
                          <a:latin typeface="Arial" panose="020B0604020202020204"/>
                          <a:ea typeface="Times New Roman" panose="02020603050405020304"/>
                        </a:rPr>
                        <a:t>Tax levy on debit transactions</a:t>
                      </a:r>
                      <a:endParaRPr lang="en-ZA" sz="200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90 -</a:t>
                      </a:r>
                      <a:endParaRPr lang="en-ZA" sz="2000" dirty="0">
                        <a:effectLst/>
                        <a:latin typeface="Times New Roman" panose="02020603050405020304"/>
                        <a:ea typeface="Times New Roman" panose="02020603050405020304"/>
                      </a:endParaRPr>
                    </a:p>
                  </a:txBody>
                  <a:tcPr marL="76200" marR="76200" marT="0" marB="0"/>
                </a:tc>
                <a:tc>
                  <a:txBody>
                    <a:bodyPr/>
                    <a:lstStyle/>
                    <a:p>
                      <a:pPr algn="ctr">
                        <a:spcAft>
                          <a:spcPts val="0"/>
                        </a:spcAft>
                      </a:pP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US" sz="2000" dirty="0">
                          <a:effectLst/>
                          <a:latin typeface="Arial" panose="020B0604020202020204"/>
                          <a:ea typeface="Times New Roman" panose="02020603050405020304"/>
                        </a:rPr>
                        <a:t> </a:t>
                      </a:r>
                      <a:r>
                        <a:rPr lang="en-US" sz="2000" dirty="0" smtClean="0">
                          <a:effectLst/>
                          <a:latin typeface="Arial" panose="020B0604020202020204"/>
                          <a:ea typeface="Times New Roman" panose="02020603050405020304"/>
                        </a:rPr>
                        <a:t>15</a:t>
                      </a:r>
                      <a:endParaRPr lang="en-ZA" sz="2000"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dirty="0">
                          <a:effectLst/>
                          <a:latin typeface="Arial" panose="020B0604020202020204"/>
                          <a:ea typeface="Times New Roman" panose="02020603050405020304"/>
                        </a:rPr>
                        <a:t>Cash handling fees</a:t>
                      </a:r>
                      <a:endParaRPr lang="en-ZA" sz="2000" dirty="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50 -</a:t>
                      </a:r>
                      <a:endParaRPr lang="en-ZA" sz="2000" dirty="0">
                        <a:effectLst/>
                        <a:latin typeface="Times New Roman" panose="02020603050405020304"/>
                        <a:ea typeface="Times New Roman" panose="02020603050405020304"/>
                      </a:endParaRPr>
                    </a:p>
                  </a:txBody>
                  <a:tcPr marL="76200" marR="76200" marT="0" marB="0"/>
                </a:tc>
                <a:tc>
                  <a:txBody>
                    <a:bodyPr/>
                    <a:lstStyle/>
                    <a:p>
                      <a:pPr algn="ctr">
                        <a:spcAft>
                          <a:spcPts val="0"/>
                        </a:spcAft>
                      </a:pP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US" sz="2000">
                          <a:effectLst/>
                          <a:latin typeface="Arial" panose="020B0604020202020204"/>
                          <a:ea typeface="Times New Roman" panose="02020603050405020304"/>
                        </a:rPr>
                        <a:t>16</a:t>
                      </a:r>
                      <a:endParaRPr lang="en-ZA" sz="200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a:effectLst/>
                          <a:latin typeface="Arial" panose="020B0604020202020204"/>
                          <a:ea typeface="Times New Roman" panose="02020603050405020304"/>
                        </a:rPr>
                        <a:t>Cheque book</a:t>
                      </a:r>
                      <a:endParaRPr lang="en-ZA" sz="200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a:effectLst/>
                          <a:latin typeface="Arial" panose="020B0604020202020204"/>
                          <a:ea typeface="Times New Roman" panose="02020603050405020304"/>
                        </a:rPr>
                        <a:t>120 -</a:t>
                      </a:r>
                      <a:endParaRPr lang="en-ZA" sz="200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dirty="0">
                          <a:effectLst/>
                          <a:latin typeface="Arial" panose="020B0604020202020204"/>
                          <a:ea typeface="Times New Roman" panose="02020603050405020304"/>
                        </a:rPr>
                        <a:t>16</a:t>
                      </a:r>
                      <a:endParaRPr lang="en-ZA" sz="2000" dirty="0">
                        <a:effectLst/>
                        <a:latin typeface="Times New Roman" panose="02020603050405020304"/>
                        <a:ea typeface="Times New Roman" panose="02020603050405020304"/>
                      </a:endParaRPr>
                    </a:p>
                  </a:txBody>
                  <a:tcPr marL="76200" marR="76200" marT="0" marB="0"/>
                </a:tc>
              </a:tr>
              <a:tr h="233680">
                <a:tc>
                  <a:txBody>
                    <a:bodyPr/>
                    <a:lstStyle/>
                    <a:p>
                      <a:pPr>
                        <a:spcAft>
                          <a:spcPts val="0"/>
                        </a:spcAft>
                      </a:pPr>
                      <a:r>
                        <a:rPr lang="en-US" sz="2000" dirty="0">
                          <a:effectLst/>
                          <a:latin typeface="Arial" panose="020B0604020202020204"/>
                          <a:ea typeface="Times New Roman" panose="02020603050405020304"/>
                        </a:rPr>
                        <a:t> </a:t>
                      </a:r>
                      <a:r>
                        <a:rPr lang="en-US" sz="2000" dirty="0" smtClean="0">
                          <a:effectLst/>
                          <a:latin typeface="Arial" panose="020B0604020202020204"/>
                          <a:ea typeface="Times New Roman" panose="02020603050405020304"/>
                        </a:rPr>
                        <a:t>22</a:t>
                      </a:r>
                      <a:endParaRPr lang="en-ZA" sz="2000" dirty="0">
                        <a:effectLst/>
                        <a:latin typeface="Times New Roman" panose="02020603050405020304"/>
                        <a:ea typeface="Times New Roman" panose="02020603050405020304"/>
                      </a:endParaRPr>
                    </a:p>
                  </a:txBody>
                  <a:tcPr marL="76200" marR="76200" marT="0" marB="0"/>
                </a:tc>
                <a:tc>
                  <a:txBody>
                    <a:bodyPr/>
                    <a:lstStyle/>
                    <a:p>
                      <a:pPr>
                        <a:spcAft>
                          <a:spcPts val="0"/>
                        </a:spcAft>
                      </a:pPr>
                      <a:r>
                        <a:rPr lang="en-US" sz="2000" dirty="0">
                          <a:effectLst/>
                          <a:latin typeface="Arial" panose="020B0604020202020204"/>
                          <a:ea typeface="Times New Roman" panose="02020603050405020304"/>
                        </a:rPr>
                        <a:t>Cash handling fees</a:t>
                      </a:r>
                      <a:endParaRPr lang="en-ZA" sz="2000" dirty="0">
                        <a:effectLst/>
                        <a:latin typeface="Times New Roman" panose="02020603050405020304"/>
                        <a:ea typeface="Times New Roman" panose="02020603050405020304"/>
                      </a:endParaRPr>
                    </a:p>
                  </a:txBody>
                  <a:tcPr marL="76200" marR="76200" marT="0" marB="0"/>
                </a:tc>
                <a:tc>
                  <a:txBody>
                    <a:bodyPr/>
                    <a:lstStyle/>
                    <a:p>
                      <a:pPr algn="r">
                        <a:spcAft>
                          <a:spcPts val="0"/>
                        </a:spcAft>
                      </a:pPr>
                      <a:r>
                        <a:rPr lang="en-US" sz="2000" dirty="0">
                          <a:effectLst/>
                          <a:latin typeface="Arial" panose="020B0604020202020204"/>
                          <a:ea typeface="Times New Roman" panose="02020603050405020304"/>
                        </a:rPr>
                        <a:t>50 -</a:t>
                      </a:r>
                      <a:endParaRPr lang="en-ZA" sz="2000" dirty="0">
                        <a:effectLst/>
                        <a:latin typeface="Times New Roman" panose="02020603050405020304"/>
                        <a:ea typeface="Times New Roman" panose="02020603050405020304"/>
                      </a:endParaRPr>
                    </a:p>
                  </a:txBody>
                  <a:tcPr marL="76200" marR="76200" marT="0" marB="0"/>
                </a:tc>
                <a:tc>
                  <a:txBody>
                    <a:bodyPr/>
                    <a:lstStyle/>
                    <a:p>
                      <a:pPr algn="ctr">
                        <a:spcAft>
                          <a:spcPts val="0"/>
                        </a:spcAft>
                      </a:pPr>
                      <a:endParaRPr lang="en-ZA" sz="2000" b="1"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395536" y="3068960"/>
            <a:ext cx="8064896" cy="830997"/>
          </a:xfrm>
          <a:prstGeom prst="rect">
            <a:avLst/>
          </a:prstGeom>
        </p:spPr>
        <p:txBody>
          <a:bodyPr wrap="square">
            <a:spAutoFit/>
          </a:bodyPr>
          <a:lstStyle/>
          <a:p>
            <a:r>
              <a:rPr lang="en-ZA" sz="2400" b="1" dirty="0"/>
              <a:t>Bank Charges  </a:t>
            </a:r>
            <a:endParaRPr lang="en-ZA" sz="2400" b="1" dirty="0" smtClean="0"/>
          </a:p>
          <a:p>
            <a:r>
              <a:rPr lang="en-ZA" sz="2400" b="1" dirty="0" smtClean="0"/>
              <a:t>R50 </a:t>
            </a:r>
            <a:r>
              <a:rPr lang="en-ZA" sz="2400" b="1" dirty="0"/>
              <a:t>+ R240 + R100 + R90 + R50 + R120 + R50 = R700</a:t>
            </a:r>
            <a:endParaRPr lang="en-ZA" sz="2400" b="1" dirty="0"/>
          </a:p>
        </p:txBody>
      </p:sp>
      <p:sp>
        <p:nvSpPr>
          <p:cNvPr id="5" name="Rectangle 4"/>
          <p:cNvSpPr/>
          <p:nvPr/>
        </p:nvSpPr>
        <p:spPr>
          <a:xfrm>
            <a:off x="107504" y="3899957"/>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79512" y="4269289"/>
          <a:ext cx="8784976" cy="18288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Yen Bank</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700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700</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Bank Charges</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solidFill>
                            <a:srgbClr val="000000"/>
                          </a:solidFill>
                          <a:effectLst/>
                          <a:latin typeface="Arial" panose="020B0604020202020204"/>
                          <a:ea typeface="Calibri" panose="020F0502020204030204"/>
                        </a:rPr>
                        <a:t>7</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solidFill>
                            <a:srgbClr val="000000"/>
                          </a:solidFill>
                          <a:effectLst/>
                          <a:latin typeface="Arial" panose="020B0604020202020204"/>
                          <a:ea typeface="Calibri" panose="020F0502020204030204"/>
                        </a:rPr>
                        <a:t>City of Joburg</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900 -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179512" y="1412776"/>
            <a:ext cx="8352928" cy="707886"/>
          </a:xfrm>
          <a:prstGeom prst="rect">
            <a:avLst/>
          </a:prstGeom>
        </p:spPr>
        <p:txBody>
          <a:bodyPr wrap="square">
            <a:spAutoFit/>
          </a:bodyPr>
          <a:lstStyle/>
          <a:p>
            <a:r>
              <a:rPr lang="en-US" sz="2000" b="1" dirty="0"/>
              <a:t>The payment to the City of Joburg was a debit order for water and rates</a:t>
            </a:r>
            <a:endParaRPr lang="en-ZA" sz="2000" b="1" dirty="0"/>
          </a:p>
        </p:txBody>
      </p:sp>
      <p:sp>
        <p:nvSpPr>
          <p:cNvPr id="5" name="Rectangle 4"/>
          <p:cNvSpPr/>
          <p:nvPr/>
        </p:nvSpPr>
        <p:spPr>
          <a:xfrm>
            <a:off x="166548" y="2120662"/>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202641" y="2489994"/>
          <a:ext cx="8784976" cy="21336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City of Joburg</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900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900</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Water and Rates</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solidFill>
                            <a:srgbClr val="000000"/>
                          </a:solidFill>
                          <a:effectLst/>
                          <a:latin typeface="Arial" panose="020B0604020202020204"/>
                          <a:ea typeface="Calibri" panose="020F0502020204030204"/>
                        </a:rPr>
                        <a:t> </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dirty="0">
                          <a:solidFill>
                            <a:srgbClr val="000000"/>
                          </a:solidFill>
                          <a:effectLst/>
                          <a:latin typeface="Arial" panose="020B0604020202020204"/>
                          <a:ea typeface="Calibri" panose="020F0502020204030204"/>
                        </a:rPr>
                        <a:t>Cheque 429</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4 500 -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179512" y="1268760"/>
            <a:ext cx="8352928" cy="1015663"/>
          </a:xfrm>
          <a:prstGeom prst="rect">
            <a:avLst/>
          </a:prstGeom>
        </p:spPr>
        <p:txBody>
          <a:bodyPr wrap="square">
            <a:spAutoFit/>
          </a:bodyPr>
          <a:lstStyle/>
          <a:p>
            <a:pPr lvl="0"/>
            <a:r>
              <a:rPr lang="en-US" sz="2000" b="1" dirty="0"/>
              <a:t>Cheque no 429 was paid to Chef Hotel School as fees for the owner’s son. The accountant neglected to enter this in the books of the business</a:t>
            </a:r>
            <a:endParaRPr lang="en-ZA" sz="2000" b="1" dirty="0"/>
          </a:p>
        </p:txBody>
      </p:sp>
      <p:sp>
        <p:nvSpPr>
          <p:cNvPr id="5" name="Rectangle 4"/>
          <p:cNvSpPr/>
          <p:nvPr/>
        </p:nvSpPr>
        <p:spPr>
          <a:xfrm>
            <a:off x="166548" y="2284423"/>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79512" y="2636912"/>
          <a:ext cx="8784976" cy="24384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City of Joburg</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Water and Rates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429</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L </a:t>
                      </a:r>
                      <a:r>
                        <a:rPr lang="en-ZA" sz="2000" b="1" dirty="0" err="1">
                          <a:solidFill>
                            <a:srgbClr val="000000"/>
                          </a:solidFill>
                          <a:effectLst/>
                          <a:latin typeface="Arial" panose="020B0604020202020204"/>
                          <a:ea typeface="Calibri" panose="020F0502020204030204"/>
                        </a:rPr>
                        <a:t>Lameese</a:t>
                      </a:r>
                      <a:r>
                        <a:rPr lang="en-ZA" sz="2000" b="1" dirty="0">
                          <a:solidFill>
                            <a:srgbClr val="000000"/>
                          </a:solidFill>
                          <a:effectLst/>
                          <a:latin typeface="Arial" panose="020B0604020202020204"/>
                          <a:ea typeface="Calibri" panose="020F0502020204030204"/>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4 500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4 500</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Drawings</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dirty="0">
                          <a:solidFill>
                            <a:srgbClr val="000000"/>
                          </a:solidFill>
                          <a:effectLst/>
                          <a:latin typeface="Arial" panose="020B0604020202020204"/>
                          <a:ea typeface="Calibri" panose="020F0502020204030204"/>
                        </a:rPr>
                        <a:t> </a:t>
                      </a:r>
                      <a:r>
                        <a:rPr lang="en-ZA" sz="2000" dirty="0" smtClean="0">
                          <a:solidFill>
                            <a:srgbClr val="000000"/>
                          </a:solidFill>
                          <a:effectLst/>
                          <a:latin typeface="Arial" panose="020B0604020202020204"/>
                          <a:ea typeface="Calibri" panose="020F0502020204030204"/>
                        </a:rPr>
                        <a:t>8</a:t>
                      </a:r>
                      <a:endParaRPr lang="en-ZA" sz="2000" dirty="0">
                        <a:effectLst/>
                        <a:latin typeface="Arial" panose="020B0604020202020204"/>
                        <a:ea typeface="Calibri" panose="020F0502020204030204"/>
                      </a:endParaRPr>
                    </a:p>
                  </a:txBody>
                  <a:tcPr marL="76200" marR="76200" marT="0" marB="0"/>
                </a:tc>
                <a:tc>
                  <a:txBody>
                    <a:bodyPr/>
                    <a:lstStyle/>
                    <a:p>
                      <a:pPr>
                        <a:spcAft>
                          <a:spcPts val="0"/>
                        </a:spcAft>
                      </a:pPr>
                      <a:r>
                        <a:rPr lang="en-ZA" sz="2000">
                          <a:solidFill>
                            <a:srgbClr val="000000"/>
                          </a:solidFill>
                          <a:effectLst/>
                          <a:latin typeface="Arial" panose="020B0604020202020204"/>
                          <a:ea typeface="Calibri" panose="020F0502020204030204"/>
                        </a:rPr>
                        <a:t>Credit</a:t>
                      </a:r>
                      <a:endParaRPr lang="en-ZA" sz="2000">
                        <a:effectLst/>
                        <a:latin typeface="Arial" panose="020B0604020202020204"/>
                        <a:ea typeface="Calibri" panose="020F0502020204030204"/>
                      </a:endParaRPr>
                    </a:p>
                  </a:txBody>
                  <a:tcPr marL="76200" marR="76200" marT="0" marB="0"/>
                </a:tc>
                <a:tc>
                  <a:txBody>
                    <a:bodyPr/>
                    <a:lstStyle/>
                    <a:p>
                      <a:pPr algn="r">
                        <a:spcAft>
                          <a:spcPts val="0"/>
                        </a:spcAft>
                      </a:pPr>
                      <a:r>
                        <a:rPr lang="en-ZA" sz="2000" dirty="0">
                          <a:solidFill>
                            <a:srgbClr val="000000"/>
                          </a:solidFill>
                          <a:effectLst/>
                          <a:latin typeface="Arial" panose="020B0604020202020204"/>
                          <a:ea typeface="Calibri" panose="020F0502020204030204"/>
                        </a:rPr>
                        <a:t>12 000 +</a:t>
                      </a:r>
                      <a:endParaRPr lang="en-ZA" sz="2000"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251520" y="1268760"/>
            <a:ext cx="8083687" cy="707886"/>
          </a:xfrm>
          <a:prstGeom prst="rect">
            <a:avLst/>
          </a:prstGeom>
        </p:spPr>
        <p:txBody>
          <a:bodyPr wrap="square">
            <a:spAutoFit/>
          </a:bodyPr>
          <a:lstStyle/>
          <a:p>
            <a:pPr lvl="0"/>
            <a:r>
              <a:rPr lang="en-US" sz="2000" b="1" dirty="0"/>
              <a:t>On 8 July </a:t>
            </a:r>
            <a:r>
              <a:rPr lang="en-US" sz="2000" b="1" dirty="0" smtClean="0"/>
              <a:t>2014 </a:t>
            </a:r>
            <a:r>
              <a:rPr lang="en-US" sz="2000" b="1" dirty="0"/>
              <a:t>MAP Consultancy deposited their rent directly in the bank account of </a:t>
            </a:r>
            <a:r>
              <a:rPr lang="en-US" sz="2000" b="1" dirty="0" err="1"/>
              <a:t>Lameese</a:t>
            </a:r>
            <a:r>
              <a:rPr lang="en-US" sz="2000" b="1" dirty="0"/>
              <a:t> Traders.</a:t>
            </a:r>
            <a:endParaRPr lang="en-ZA" sz="2000" b="1" dirty="0"/>
          </a:p>
        </p:txBody>
      </p:sp>
      <p:sp>
        <p:nvSpPr>
          <p:cNvPr id="5" name="Rectangle 4"/>
          <p:cNvSpPr/>
          <p:nvPr/>
        </p:nvSpPr>
        <p:spPr>
          <a:xfrm>
            <a:off x="190179" y="2175181"/>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6" name="Table 5"/>
          <p:cNvGraphicFramePr>
            <a:graphicFrameLocks noGrp="1"/>
          </p:cNvGraphicFramePr>
          <p:nvPr/>
        </p:nvGraphicFramePr>
        <p:xfrm>
          <a:off x="172101" y="2780928"/>
          <a:ext cx="8496942" cy="18288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31</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Totals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110 000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Teddy Traders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Trading stock</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 </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MAP Consultancy</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12 000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12 000</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 </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Rent Income</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b="1">
                          <a:solidFill>
                            <a:srgbClr val="000000"/>
                          </a:solidFill>
                          <a:effectLst/>
                          <a:latin typeface="Arial" panose="020B0604020202020204"/>
                          <a:ea typeface="Calibri" panose="020F0502020204030204"/>
                        </a:rPr>
                        <a:t>9</a:t>
                      </a:r>
                      <a:endParaRPr lang="en-ZA" sz="2000" b="1">
                        <a:effectLst/>
                        <a:latin typeface="Arial" panose="020B0604020202020204"/>
                        <a:ea typeface="Calibri" panose="020F0502020204030204"/>
                      </a:endParaRPr>
                    </a:p>
                  </a:txBody>
                  <a:tcPr marL="76200" marR="76200" marT="0" marB="0"/>
                </a:tc>
                <a:tc>
                  <a:txBody>
                    <a:bodyPr/>
                    <a:lstStyle/>
                    <a:p>
                      <a:pPr>
                        <a:spcAft>
                          <a:spcPts val="0"/>
                        </a:spcAft>
                      </a:pPr>
                      <a:r>
                        <a:rPr lang="en-ZA" sz="2000" b="1">
                          <a:solidFill>
                            <a:srgbClr val="000000"/>
                          </a:solidFill>
                          <a:effectLst/>
                          <a:latin typeface="Arial" panose="020B0604020202020204"/>
                          <a:ea typeface="Calibri" panose="020F0502020204030204"/>
                        </a:rPr>
                        <a:t>Unpaid cheque (M. Moosa) </a:t>
                      </a:r>
                      <a:endParaRPr lang="en-ZA" sz="2000" b="1">
                        <a:effectLst/>
                        <a:latin typeface="Arial" panose="020B0604020202020204"/>
                        <a:ea typeface="Calibri" panose="020F0502020204030204"/>
                      </a:endParaRPr>
                    </a:p>
                  </a:txBody>
                  <a:tcPr marL="76200" marR="7620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270 -</a:t>
                      </a:r>
                      <a:endParaRPr lang="en-ZA" sz="2000" b="1"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179512" y="1268760"/>
            <a:ext cx="8352928" cy="400110"/>
          </a:xfrm>
          <a:prstGeom prst="rect">
            <a:avLst/>
          </a:prstGeom>
        </p:spPr>
        <p:txBody>
          <a:bodyPr wrap="square">
            <a:spAutoFit/>
          </a:bodyPr>
          <a:lstStyle/>
          <a:p>
            <a:pPr lvl="0"/>
            <a:r>
              <a:rPr lang="en-US" sz="2000" b="1" dirty="0"/>
              <a:t>The unpaid cheque was received from M. Moosa on 2 July </a:t>
            </a:r>
            <a:r>
              <a:rPr lang="en-US" sz="2000" b="1" dirty="0" smtClean="0"/>
              <a:t>2014</a:t>
            </a:r>
            <a:endParaRPr lang="en-ZA" sz="2000" b="1" dirty="0"/>
          </a:p>
        </p:txBody>
      </p:sp>
      <p:sp>
        <p:nvSpPr>
          <p:cNvPr id="5" name="Rectangle 4"/>
          <p:cNvSpPr/>
          <p:nvPr/>
        </p:nvSpPr>
        <p:spPr>
          <a:xfrm>
            <a:off x="166548" y="2284423"/>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79512" y="2636912"/>
          <a:ext cx="8784976" cy="27432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City of Joburg</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Water and Rates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429</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L </a:t>
                      </a:r>
                      <a:r>
                        <a:rPr lang="en-ZA" sz="2000" b="1" dirty="0" err="1">
                          <a:solidFill>
                            <a:srgbClr val="0070C0"/>
                          </a:solidFill>
                          <a:effectLst/>
                          <a:latin typeface="Arial" panose="020B0604020202020204"/>
                          <a:ea typeface="Calibri" panose="020F0502020204030204"/>
                        </a:rPr>
                        <a:t>Lameese</a:t>
                      </a: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Drawings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M Moosa</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270</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270</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Debtors Control</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b="1">
                          <a:solidFill>
                            <a:srgbClr val="000000"/>
                          </a:solidFill>
                          <a:effectLst/>
                          <a:latin typeface="Arial" panose="020B0604020202020204"/>
                          <a:ea typeface="Calibri" panose="020F0502020204030204"/>
                        </a:rPr>
                        <a:t>12</a:t>
                      </a:r>
                      <a:endParaRPr lang="en-ZA" sz="2000" b="1">
                        <a:effectLst/>
                        <a:latin typeface="Arial" panose="020B0604020202020204"/>
                        <a:ea typeface="Calibri" panose="020F0502020204030204"/>
                      </a:endParaRPr>
                    </a:p>
                  </a:txBody>
                  <a:tcPr marL="76200" marR="76200" marT="0" marB="0"/>
                </a:tc>
                <a:tc>
                  <a:txBody>
                    <a:bodyPr/>
                    <a:lstStyle/>
                    <a:p>
                      <a:pPr>
                        <a:spcAft>
                          <a:spcPts val="0"/>
                        </a:spcAft>
                      </a:pPr>
                      <a:r>
                        <a:rPr lang="en-ZA" sz="2000" b="1">
                          <a:solidFill>
                            <a:srgbClr val="000000"/>
                          </a:solidFill>
                          <a:effectLst/>
                          <a:latin typeface="Arial" panose="020B0604020202020204"/>
                          <a:ea typeface="Calibri" panose="020F0502020204030204"/>
                        </a:rPr>
                        <a:t>Fast Insurers</a:t>
                      </a:r>
                      <a:endParaRPr lang="en-ZA" sz="2000" b="1">
                        <a:effectLst/>
                        <a:latin typeface="Arial" panose="020B0604020202020204"/>
                        <a:ea typeface="Calibri" panose="020F0502020204030204"/>
                      </a:endParaRPr>
                    </a:p>
                  </a:txBody>
                  <a:tcPr marL="76200" marR="7620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1 800 -</a:t>
                      </a:r>
                      <a:endParaRPr lang="en-ZA" sz="2000" b="1"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179512" y="1268760"/>
            <a:ext cx="8352928" cy="707886"/>
          </a:xfrm>
          <a:prstGeom prst="rect">
            <a:avLst/>
          </a:prstGeom>
        </p:spPr>
        <p:txBody>
          <a:bodyPr wrap="square">
            <a:spAutoFit/>
          </a:bodyPr>
          <a:lstStyle/>
          <a:p>
            <a:pPr lvl="0"/>
            <a:r>
              <a:rPr lang="en-US" sz="2000" b="1" dirty="0"/>
              <a:t>The payment to Fast Insurers was a stop order for the insurance premium.</a:t>
            </a:r>
            <a:endParaRPr lang="en-ZA" sz="2000" b="1" dirty="0"/>
          </a:p>
        </p:txBody>
      </p:sp>
      <p:sp>
        <p:nvSpPr>
          <p:cNvPr id="5" name="Rectangle 4"/>
          <p:cNvSpPr/>
          <p:nvPr/>
        </p:nvSpPr>
        <p:spPr>
          <a:xfrm>
            <a:off x="166548" y="2284423"/>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79512" y="2636912"/>
          <a:ext cx="8784976" cy="304800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City of Joburg</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Water and Rates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429</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L </a:t>
                      </a:r>
                      <a:r>
                        <a:rPr lang="en-ZA" sz="2000" b="1" dirty="0" err="1">
                          <a:solidFill>
                            <a:srgbClr val="0070C0"/>
                          </a:solidFill>
                          <a:effectLst/>
                          <a:latin typeface="Arial" panose="020B0604020202020204"/>
                          <a:ea typeface="Calibri" panose="020F0502020204030204"/>
                        </a:rPr>
                        <a:t>Lameese</a:t>
                      </a: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Drawings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 Moosa</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Debtors Control</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Fast Insureres</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1 800</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1 800</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Insurance</a:t>
                      </a:r>
                      <a:endParaRPr lang="en-ZA" sz="20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b="1">
                          <a:solidFill>
                            <a:srgbClr val="000000"/>
                          </a:solidFill>
                          <a:effectLst/>
                          <a:latin typeface="Arial" panose="020B0604020202020204"/>
                          <a:ea typeface="Calibri" panose="020F0502020204030204"/>
                        </a:rPr>
                        <a:t>30</a:t>
                      </a:r>
                      <a:endParaRPr lang="en-ZA" sz="2000" b="1">
                        <a:effectLst/>
                        <a:latin typeface="Arial" panose="020B0604020202020204"/>
                        <a:ea typeface="Calibri" panose="020F0502020204030204"/>
                      </a:endParaRPr>
                    </a:p>
                  </a:txBody>
                  <a:tcPr marL="76200" marR="76200" marT="0" marB="0"/>
                </a:tc>
                <a:tc>
                  <a:txBody>
                    <a:bodyPr/>
                    <a:lstStyle/>
                    <a:p>
                      <a:pPr>
                        <a:spcAft>
                          <a:spcPts val="0"/>
                        </a:spcAft>
                      </a:pPr>
                      <a:r>
                        <a:rPr lang="en-ZA" sz="2000" b="1">
                          <a:solidFill>
                            <a:srgbClr val="000000"/>
                          </a:solidFill>
                          <a:effectLst/>
                          <a:latin typeface="Arial" panose="020B0604020202020204"/>
                          <a:ea typeface="Calibri" panose="020F0502020204030204"/>
                        </a:rPr>
                        <a:t>Interest</a:t>
                      </a:r>
                      <a:endParaRPr lang="en-ZA" sz="2000" b="1">
                        <a:effectLst/>
                        <a:latin typeface="Arial" panose="020B0604020202020204"/>
                        <a:ea typeface="Calibri" panose="020F0502020204030204"/>
                      </a:endParaRPr>
                    </a:p>
                  </a:txBody>
                  <a:tcPr marL="76200" marR="76200" marT="0" marB="0"/>
                </a:tc>
                <a:tc>
                  <a:txBody>
                    <a:bodyPr/>
                    <a:lstStyle/>
                    <a:p>
                      <a:pPr algn="r">
                        <a:spcAft>
                          <a:spcPts val="0"/>
                        </a:spcAft>
                      </a:pPr>
                      <a:r>
                        <a:rPr lang="en-ZA" sz="2000" b="1">
                          <a:solidFill>
                            <a:srgbClr val="000000"/>
                          </a:solidFill>
                          <a:effectLst/>
                          <a:latin typeface="Arial" panose="020B0604020202020204"/>
                          <a:ea typeface="Calibri" panose="020F0502020204030204"/>
                        </a:rPr>
                        <a:t>2 714 +</a:t>
                      </a:r>
                      <a:endParaRPr lang="en-ZA" sz="2000" b="1">
                        <a:effectLst/>
                        <a:latin typeface="Arial" panose="020B0604020202020204"/>
                        <a:ea typeface="Calibri" panose="020F0502020204030204"/>
                      </a:endParaRPr>
                    </a:p>
                  </a:txBody>
                  <a:tcPr marL="76200" marR="76200" marT="0" marB="0"/>
                </a:tc>
                <a:tc>
                  <a:txBody>
                    <a:bodyPr/>
                    <a:lstStyle/>
                    <a:p>
                      <a:pPr>
                        <a:spcAft>
                          <a:spcPts val="0"/>
                        </a:spcAft>
                      </a:pPr>
                      <a:endParaRPr lang="en-ZA" sz="2000" b="1" dirty="0">
                        <a:effectLst/>
                        <a:latin typeface="Arial" panose="020B0604020202020204"/>
                        <a:ea typeface="Calibri" panose="020F0502020204030204"/>
                      </a:endParaRPr>
                    </a:p>
                  </a:txBody>
                  <a:tcPr marL="76200" marR="76200" marT="0" marB="0"/>
                </a:tc>
              </a:tr>
            </a:tbl>
          </a:graphicData>
        </a:graphic>
      </p:graphicFrame>
      <p:sp>
        <p:nvSpPr>
          <p:cNvPr id="5" name="Rectangle 4"/>
          <p:cNvSpPr/>
          <p:nvPr/>
        </p:nvSpPr>
        <p:spPr>
          <a:xfrm>
            <a:off x="190179" y="2175181"/>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6" name="Table 5"/>
          <p:cNvGraphicFramePr>
            <a:graphicFrameLocks noGrp="1"/>
          </p:cNvGraphicFramePr>
          <p:nvPr/>
        </p:nvGraphicFramePr>
        <p:xfrm>
          <a:off x="172101" y="2780928"/>
          <a:ext cx="8496942" cy="24384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31</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Totals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110 000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Teddy Traders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Trading stock</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MAP Consultancy</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Rent Income</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Yen Bank</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5 714</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0000"/>
                          </a:solidFill>
                          <a:effectLst/>
                          <a:latin typeface="Arial" panose="020B0604020202020204"/>
                          <a:ea typeface="Calibri" panose="020F0502020204030204"/>
                        </a:rPr>
                        <a:t>2 714</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0000"/>
                          </a:solidFill>
                          <a:effectLst/>
                          <a:latin typeface="Arial" panose="020B0604020202020204"/>
                          <a:ea typeface="Calibri" panose="020F0502020204030204"/>
                        </a:rPr>
                        <a:t> </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Interest on current account</a:t>
                      </a:r>
                      <a:endParaRPr lang="en-ZA" sz="2000" b="1" dirty="0">
                        <a:effectLst/>
                        <a:latin typeface="Arial" panose="020B0604020202020204"/>
                        <a:ea typeface="Calibri" panose="020F0502020204030204"/>
                      </a:endParaRPr>
                    </a:p>
                  </a:txBody>
                  <a:tcPr marL="68580" marR="68580" marT="0" marB="0"/>
                </a:tc>
              </a:tr>
            </a:tbl>
          </a:graphicData>
        </a:graphic>
      </p:graphicFrame>
      <p:sp>
        <p:nvSpPr>
          <p:cNvPr id="7" name="Rectangle 6"/>
          <p:cNvSpPr/>
          <p:nvPr/>
        </p:nvSpPr>
        <p:spPr>
          <a:xfrm>
            <a:off x="827584" y="1268760"/>
            <a:ext cx="7056784" cy="72008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INTEREST IS A + THEREFORE IT IS INTEREST EARNED –</a:t>
            </a:r>
            <a:endParaRPr lang="en-ZA" b="1" dirty="0" smtClean="0">
              <a:solidFill>
                <a:schemeClr val="tx1"/>
              </a:solidFill>
            </a:endParaRPr>
          </a:p>
          <a:p>
            <a:pPr algn="ctr"/>
            <a:r>
              <a:rPr lang="en-ZA" b="1" dirty="0" smtClean="0">
                <a:solidFill>
                  <a:schemeClr val="tx1"/>
                </a:solidFill>
              </a:rPr>
              <a:t>INTEREST ON CURRENT ACCOUNT RECORDED IN THE CRJ</a:t>
            </a:r>
            <a:endParaRPr lang="en-ZA"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b="1" dirty="0">
                          <a:solidFill>
                            <a:srgbClr val="000000"/>
                          </a:solidFill>
                          <a:effectLst/>
                          <a:latin typeface="Arial" panose="020B0604020202020204"/>
                          <a:ea typeface="Calibri" panose="020F0502020204030204"/>
                        </a:rPr>
                        <a:t>31</a:t>
                      </a:r>
                      <a:endParaRPr lang="en-ZA" sz="2000" b="1" dirty="0">
                        <a:effectLst/>
                        <a:latin typeface="Arial" panose="020B0604020202020204"/>
                        <a:ea typeface="Calibri" panose="020F0502020204030204"/>
                      </a:endParaRPr>
                    </a:p>
                  </a:txBody>
                  <a:tcPr marL="76200" marR="76200" marT="0" marB="0"/>
                </a:tc>
                <a:tc>
                  <a:txBody>
                    <a:bodyPr/>
                    <a:lstStyle/>
                    <a:p>
                      <a:pPr>
                        <a:spcAft>
                          <a:spcPts val="0"/>
                        </a:spcAft>
                      </a:pPr>
                      <a:r>
                        <a:rPr lang="en-ZA" sz="2000" b="1" dirty="0">
                          <a:solidFill>
                            <a:srgbClr val="000000"/>
                          </a:solidFill>
                          <a:effectLst/>
                          <a:latin typeface="Arial" panose="020B0604020202020204"/>
                          <a:ea typeface="Calibri" panose="020F0502020204030204"/>
                        </a:rPr>
                        <a:t>Credit</a:t>
                      </a:r>
                      <a:endParaRPr lang="en-ZA" sz="2000" b="1"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3 000 +</a:t>
                      </a:r>
                      <a:endParaRPr lang="en-ZA" sz="2000" b="1" dirty="0">
                        <a:effectLst/>
                        <a:latin typeface="Arial" panose="020B0604020202020204"/>
                        <a:ea typeface="Calibri" panose="020F0502020204030204"/>
                      </a:endParaRPr>
                    </a:p>
                  </a:txBody>
                  <a:tcPr marL="76200" marR="76200" marT="0" marB="0"/>
                </a:tc>
                <a:tc>
                  <a:txBody>
                    <a:bodyPr/>
                    <a:lstStyle/>
                    <a:p>
                      <a:pPr>
                        <a:spcAft>
                          <a:spcPts val="0"/>
                        </a:spcAft>
                      </a:pPr>
                      <a:endParaRPr lang="en-ZA" sz="2000" b="1" dirty="0">
                        <a:effectLst/>
                        <a:latin typeface="Arial" panose="020B0604020202020204"/>
                        <a:ea typeface="Calibri" panose="020F0502020204030204"/>
                      </a:endParaRPr>
                    </a:p>
                  </a:txBody>
                  <a:tcPr marL="76200" marR="76200" marT="0" marB="0"/>
                </a:tc>
              </a:tr>
            </a:tbl>
          </a:graphicData>
        </a:graphic>
      </p:graphicFrame>
      <p:sp>
        <p:nvSpPr>
          <p:cNvPr id="5" name="Rectangle 4"/>
          <p:cNvSpPr/>
          <p:nvPr/>
        </p:nvSpPr>
        <p:spPr>
          <a:xfrm>
            <a:off x="190179" y="2175181"/>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6" name="Table 5"/>
          <p:cNvGraphicFramePr>
            <a:graphicFrameLocks noGrp="1"/>
          </p:cNvGraphicFramePr>
          <p:nvPr/>
        </p:nvGraphicFramePr>
        <p:xfrm>
          <a:off x="172101" y="2780928"/>
          <a:ext cx="8496942" cy="30480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31</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Totals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110 000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Teddy Traders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Trading stock</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MAP Consultancy</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Rent Income</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2 </a:t>
                      </a:r>
                      <a:r>
                        <a:rPr lang="en-ZA" sz="2000" b="1" dirty="0">
                          <a:solidFill>
                            <a:srgbClr val="0070C0"/>
                          </a:solidFill>
                          <a:effectLst/>
                          <a:latin typeface="Arial" panose="020B0604020202020204"/>
                          <a:ea typeface="Calibri" panose="020F0502020204030204"/>
                        </a:rPr>
                        <a:t>714</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2 714</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Interest on current account</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0000"/>
                          </a:solidFill>
                          <a:effectLst/>
                          <a:latin typeface="Arial" panose="020B0604020202020204"/>
                          <a:ea typeface="Calibri" panose="020F0502020204030204"/>
                        </a:rPr>
                        <a:t>B/S</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 </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0000"/>
                          </a:solidFill>
                          <a:effectLst/>
                          <a:latin typeface="Arial" panose="020B0604020202020204"/>
                          <a:ea typeface="Calibri" panose="020F0502020204030204"/>
                        </a:rPr>
                        <a:t>Yen Bank</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3 000</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3 000</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latin typeface="Arial" panose="020B0604020202020204"/>
                          <a:ea typeface="Calibri" panose="020F0502020204030204"/>
                        </a:rPr>
                        <a:t>Interest on Fixed Deposit</a:t>
                      </a:r>
                      <a:endParaRPr lang="en-ZA" sz="2000" b="1" dirty="0">
                        <a:effectLst/>
                        <a:latin typeface="Arial" panose="020B0604020202020204"/>
                        <a:ea typeface="Calibri" panose="020F0502020204030204"/>
                      </a:endParaRPr>
                    </a:p>
                  </a:txBody>
                  <a:tcPr marL="68580" marR="68580" marT="0" marB="0"/>
                </a:tc>
              </a:tr>
            </a:tbl>
          </a:graphicData>
        </a:graphic>
      </p:graphicFrame>
      <p:sp>
        <p:nvSpPr>
          <p:cNvPr id="4" name="Rectangle 3"/>
          <p:cNvSpPr/>
          <p:nvPr/>
        </p:nvSpPr>
        <p:spPr>
          <a:xfrm>
            <a:off x="221336" y="1268760"/>
            <a:ext cx="8311104" cy="707886"/>
          </a:xfrm>
          <a:prstGeom prst="rect">
            <a:avLst/>
          </a:prstGeom>
        </p:spPr>
        <p:txBody>
          <a:bodyPr wrap="square">
            <a:spAutoFit/>
          </a:bodyPr>
          <a:lstStyle/>
          <a:p>
            <a:pPr lvl="0"/>
            <a:r>
              <a:rPr lang="en-US" sz="2000" b="1" dirty="0"/>
              <a:t>The credit amount of R3 000 on 31 July was for interest on fixed deposit</a:t>
            </a:r>
            <a:endParaRPr lang="en-ZA"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7248"/>
            <a:ext cx="8352928" cy="369332"/>
          </a:xfrm>
          <a:prstGeom prst="rect">
            <a:avLst/>
          </a:prstGeom>
        </p:spPr>
        <p:txBody>
          <a:bodyPr wrap="square">
            <a:spAutoFit/>
          </a:bodyPr>
          <a:lstStyle/>
          <a:p>
            <a:r>
              <a:rPr lang="en-ZA" b="1" dirty="0"/>
              <a:t>BANK STATEMENT OF LAMEESE TRADERS - JULY </a:t>
            </a:r>
            <a:r>
              <a:rPr lang="en-ZA" b="1" dirty="0" smtClean="0"/>
              <a:t>2014</a:t>
            </a:r>
            <a:endParaRPr lang="en-ZA" dirty="0"/>
          </a:p>
        </p:txBody>
      </p:sp>
      <p:graphicFrame>
        <p:nvGraphicFramePr>
          <p:cNvPr id="3" name="Table 2"/>
          <p:cNvGraphicFramePr>
            <a:graphicFrameLocks noGrp="1"/>
          </p:cNvGraphicFramePr>
          <p:nvPr/>
        </p:nvGraphicFramePr>
        <p:xfrm>
          <a:off x="179512" y="480988"/>
          <a:ext cx="8352929" cy="609600"/>
        </p:xfrm>
        <a:graphic>
          <a:graphicData uri="http://schemas.openxmlformats.org/drawingml/2006/table">
            <a:tbl>
              <a:tblPr>
                <a:tableStyleId>{5940675A-B579-460E-94D1-54222C63F5DA}</a:tableStyleId>
              </a:tblPr>
              <a:tblGrid>
                <a:gridCol w="894957"/>
                <a:gridCol w="4623942"/>
                <a:gridCol w="1417015"/>
                <a:gridCol w="1417015"/>
              </a:tblGrid>
              <a:tr h="137160">
                <a:tc>
                  <a:txBody>
                    <a:bodyPr/>
                    <a:lstStyle/>
                    <a:p>
                      <a:pPr algn="ctr">
                        <a:spcAft>
                          <a:spcPts val="0"/>
                        </a:spcAft>
                      </a:pPr>
                      <a:r>
                        <a:rPr lang="en-ZA" sz="2000" b="1" dirty="0">
                          <a:effectLst/>
                        </a:rPr>
                        <a:t>Day</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Description</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 </a:t>
                      </a:r>
                      <a:endParaRPr lang="en-ZA" sz="2000" b="1" dirty="0">
                        <a:effectLst/>
                        <a:latin typeface="Arial" panose="020B0604020202020204"/>
                        <a:ea typeface="Calibri" panose="020F0502020204030204"/>
                      </a:endParaRPr>
                    </a:p>
                  </a:txBody>
                  <a:tcPr marL="76200" marR="76200" marT="0" marB="0"/>
                </a:tc>
                <a:tc>
                  <a:txBody>
                    <a:bodyPr/>
                    <a:lstStyle/>
                    <a:p>
                      <a:pPr algn="ctr">
                        <a:spcAft>
                          <a:spcPts val="0"/>
                        </a:spcAft>
                      </a:pPr>
                      <a:r>
                        <a:rPr lang="en-ZA" sz="2000" b="1" dirty="0">
                          <a:effectLst/>
                        </a:rPr>
                        <a:t>Balance</a:t>
                      </a:r>
                      <a:endParaRPr lang="en-ZA" sz="2000" b="1" dirty="0">
                        <a:effectLst/>
                        <a:latin typeface="Arial" panose="020B0604020202020204"/>
                        <a:ea typeface="Calibri" panose="020F0502020204030204"/>
                      </a:endParaRPr>
                    </a:p>
                  </a:txBody>
                  <a:tcPr marL="76200" marR="76200" marT="0" marB="0"/>
                </a:tc>
              </a:tr>
              <a:tr h="233680">
                <a:tc>
                  <a:txBody>
                    <a:bodyPr/>
                    <a:lstStyle/>
                    <a:p>
                      <a:pPr>
                        <a:spcAft>
                          <a:spcPts val="0"/>
                        </a:spcAft>
                      </a:pPr>
                      <a:r>
                        <a:rPr lang="en-ZA" sz="2000" b="1" dirty="0">
                          <a:solidFill>
                            <a:srgbClr val="000000"/>
                          </a:solidFill>
                          <a:effectLst/>
                          <a:latin typeface="Arial" panose="020B0604020202020204"/>
                          <a:ea typeface="Calibri" panose="020F0502020204030204"/>
                        </a:rPr>
                        <a:t> </a:t>
                      </a:r>
                      <a:r>
                        <a:rPr lang="en-ZA" sz="2000" b="1" dirty="0" smtClean="0">
                          <a:solidFill>
                            <a:srgbClr val="000000"/>
                          </a:solidFill>
                          <a:effectLst/>
                          <a:latin typeface="Arial" panose="020B0604020202020204"/>
                          <a:ea typeface="Calibri" panose="020F0502020204030204"/>
                        </a:rPr>
                        <a:t>31</a:t>
                      </a:r>
                      <a:endParaRPr lang="en-ZA" sz="2000" b="1" dirty="0">
                        <a:effectLst/>
                        <a:latin typeface="Arial" panose="020B0604020202020204"/>
                        <a:ea typeface="Calibri" panose="020F0502020204030204"/>
                      </a:endParaRPr>
                    </a:p>
                  </a:txBody>
                  <a:tcPr marL="76200" marR="76200" marT="0" marB="0"/>
                </a:tc>
                <a:tc>
                  <a:txBody>
                    <a:bodyPr/>
                    <a:lstStyle/>
                    <a:p>
                      <a:pPr>
                        <a:spcAft>
                          <a:spcPts val="0"/>
                        </a:spcAft>
                      </a:pPr>
                      <a:r>
                        <a:rPr lang="en-ZA" sz="2000" b="1" dirty="0">
                          <a:solidFill>
                            <a:srgbClr val="000000"/>
                          </a:solidFill>
                          <a:effectLst/>
                          <a:latin typeface="Arial" panose="020B0604020202020204"/>
                          <a:ea typeface="Calibri" panose="020F0502020204030204"/>
                        </a:rPr>
                        <a:t>Debit </a:t>
                      </a:r>
                      <a:endParaRPr lang="en-ZA" sz="2000" b="1" dirty="0">
                        <a:effectLst/>
                        <a:latin typeface="Arial" panose="020B0604020202020204"/>
                        <a:ea typeface="Calibri" panose="020F0502020204030204"/>
                      </a:endParaRPr>
                    </a:p>
                  </a:txBody>
                  <a:tcPr marL="76200" marR="76200" marT="0" marB="0"/>
                </a:tc>
                <a:tc>
                  <a:txBody>
                    <a:bodyPr/>
                    <a:lstStyle/>
                    <a:p>
                      <a:pPr algn="r">
                        <a:spcAft>
                          <a:spcPts val="0"/>
                        </a:spcAft>
                      </a:pPr>
                      <a:r>
                        <a:rPr lang="en-ZA" sz="2000" b="1" dirty="0">
                          <a:solidFill>
                            <a:srgbClr val="000000"/>
                          </a:solidFill>
                          <a:effectLst/>
                          <a:latin typeface="Arial" panose="020B0604020202020204"/>
                          <a:ea typeface="Calibri" panose="020F0502020204030204"/>
                        </a:rPr>
                        <a:t>15 500 -</a:t>
                      </a:r>
                      <a:endParaRPr lang="en-ZA" sz="2000" b="1" dirty="0">
                        <a:effectLst/>
                        <a:latin typeface="Arial" panose="020B0604020202020204"/>
                        <a:ea typeface="Calibri" panose="020F0502020204030204"/>
                      </a:endParaRPr>
                    </a:p>
                  </a:txBody>
                  <a:tcPr marL="76200" marR="76200" marT="0" marB="0"/>
                </a:tc>
                <a:tc>
                  <a:txBody>
                    <a:bodyPr/>
                    <a:lstStyle/>
                    <a:p>
                      <a:pPr algn="r">
                        <a:spcAft>
                          <a:spcPts val="0"/>
                        </a:spcAft>
                      </a:pPr>
                      <a:endParaRPr lang="en-ZA" sz="2000" dirty="0">
                        <a:effectLst/>
                        <a:latin typeface="Arial" panose="020B0604020202020204"/>
                        <a:ea typeface="Calibri" panose="020F0502020204030204"/>
                      </a:endParaRPr>
                    </a:p>
                  </a:txBody>
                  <a:tcPr marL="76200" marR="76200" marT="0" marB="0"/>
                </a:tc>
              </a:tr>
            </a:tbl>
          </a:graphicData>
        </a:graphic>
      </p:graphicFrame>
      <p:sp>
        <p:nvSpPr>
          <p:cNvPr id="4" name="Rectangle 3"/>
          <p:cNvSpPr/>
          <p:nvPr/>
        </p:nvSpPr>
        <p:spPr>
          <a:xfrm>
            <a:off x="179512" y="1268760"/>
            <a:ext cx="8352928" cy="707886"/>
          </a:xfrm>
          <a:prstGeom prst="rect">
            <a:avLst/>
          </a:prstGeom>
        </p:spPr>
        <p:txBody>
          <a:bodyPr wrap="square">
            <a:spAutoFit/>
          </a:bodyPr>
          <a:lstStyle/>
          <a:p>
            <a:pPr lvl="0"/>
            <a:r>
              <a:rPr lang="en-US" sz="2000" b="1" dirty="0"/>
              <a:t>The debit on 31 July is for Loan payment of R15 000 and interest, R500</a:t>
            </a:r>
            <a:endParaRPr lang="en-ZA" sz="2000" b="1" dirty="0"/>
          </a:p>
        </p:txBody>
      </p:sp>
      <p:sp>
        <p:nvSpPr>
          <p:cNvPr id="5" name="Rectangle 4"/>
          <p:cNvSpPr/>
          <p:nvPr/>
        </p:nvSpPr>
        <p:spPr>
          <a:xfrm>
            <a:off x="166548" y="1976646"/>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97883" y="2345978"/>
          <a:ext cx="8784976" cy="359664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City of Joburg</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Water and Rates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429</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L </a:t>
                      </a:r>
                      <a:r>
                        <a:rPr lang="en-ZA" sz="2000" b="1" dirty="0" err="1">
                          <a:solidFill>
                            <a:srgbClr val="0070C0"/>
                          </a:solidFill>
                          <a:effectLst/>
                          <a:latin typeface="Arial" panose="020B0604020202020204"/>
                          <a:ea typeface="Calibri" panose="020F0502020204030204"/>
                        </a:rPr>
                        <a:t>Lameese</a:t>
                      </a: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Drawings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 Moosa</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Debtors Control</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Fast </a:t>
                      </a:r>
                      <a:r>
                        <a:rPr lang="en-ZA" sz="2000" b="1" dirty="0" smtClean="0">
                          <a:solidFill>
                            <a:srgbClr val="0070C0"/>
                          </a:solidFill>
                          <a:effectLst/>
                          <a:latin typeface="Arial" panose="020B0604020202020204"/>
                          <a:ea typeface="Calibri" panose="020F0502020204030204"/>
                        </a:rPr>
                        <a:t>Insurers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1 800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1 800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Insurance</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1800" b="1" dirty="0">
                          <a:solidFill>
                            <a:srgbClr val="000000"/>
                          </a:solidFill>
                          <a:effectLst/>
                          <a:latin typeface="Arial" panose="020B0604020202020204"/>
                          <a:ea typeface="Calibri" panose="020F0502020204030204"/>
                        </a:rPr>
                        <a:t>B/S</a:t>
                      </a:r>
                      <a:endParaRPr lang="en-ZA" sz="1800" b="1" dirty="0">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Yen Bank</a:t>
                      </a:r>
                      <a:endParaRPr lang="en-ZA" sz="1800" b="1">
                        <a:effectLst/>
                        <a:latin typeface="Arial" panose="020B0604020202020204"/>
                        <a:ea typeface="Calibri" panose="020F0502020204030204"/>
                      </a:endParaRPr>
                    </a:p>
                  </a:txBody>
                  <a:tcPr marL="68580" marR="68580" marT="0" marB="0"/>
                </a:tc>
                <a:tc>
                  <a:txBody>
                    <a:bodyPr/>
                    <a:lstStyle/>
                    <a:p>
                      <a:pPr algn="r">
                        <a:spcAft>
                          <a:spcPts val="0"/>
                        </a:spcAft>
                      </a:pPr>
                      <a:r>
                        <a:rPr lang="en-ZA" sz="1800" b="1" dirty="0">
                          <a:solidFill>
                            <a:srgbClr val="000000"/>
                          </a:solidFill>
                          <a:effectLst/>
                          <a:latin typeface="Arial" panose="020B0604020202020204"/>
                          <a:ea typeface="Calibri" panose="020F0502020204030204"/>
                        </a:rPr>
                        <a:t>15 500</a:t>
                      </a:r>
                      <a:endParaRPr lang="en-ZA" sz="18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1800" b="1" dirty="0">
                          <a:solidFill>
                            <a:srgbClr val="000000"/>
                          </a:solidFill>
                          <a:effectLst/>
                          <a:latin typeface="Arial" panose="020B0604020202020204"/>
                          <a:ea typeface="Calibri" panose="020F0502020204030204"/>
                        </a:rPr>
                        <a:t>15 000</a:t>
                      </a:r>
                      <a:endParaRPr lang="en-ZA" sz="1800" b="1" dirty="0">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Loan: yen Bank</a:t>
                      </a:r>
                      <a:endParaRPr lang="en-ZA" sz="1800" b="1">
                        <a:effectLst/>
                        <a:latin typeface="Arial" panose="020B0604020202020204"/>
                        <a:ea typeface="Calibri" panose="020F0502020204030204"/>
                      </a:endParaRPr>
                    </a:p>
                  </a:txBody>
                  <a:tcPr marL="68580" marR="68580" marT="0" marB="0"/>
                </a:tc>
              </a:tr>
              <a:tr h="0">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lgn="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lgn="r">
                        <a:spcAft>
                          <a:spcPts val="0"/>
                        </a:spcAft>
                      </a:pPr>
                      <a:r>
                        <a:rPr lang="en-ZA" sz="1800" b="1">
                          <a:solidFill>
                            <a:srgbClr val="000000"/>
                          </a:solidFill>
                          <a:effectLst/>
                          <a:latin typeface="Arial" panose="020B0604020202020204"/>
                          <a:ea typeface="Calibri" panose="020F0502020204030204"/>
                        </a:rPr>
                        <a:t>500</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dirty="0">
                          <a:solidFill>
                            <a:srgbClr val="000000"/>
                          </a:solidFill>
                          <a:effectLst/>
                          <a:latin typeface="Arial" panose="020B0604020202020204"/>
                          <a:ea typeface="Calibri" panose="020F0502020204030204"/>
                        </a:rPr>
                        <a:t>Interest on Loan</a:t>
                      </a:r>
                      <a:endParaRPr lang="en-ZA" sz="18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7075" y="188640"/>
            <a:ext cx="8640960" cy="369332"/>
          </a:xfrm>
          <a:prstGeom prst="rect">
            <a:avLst/>
          </a:prstGeom>
        </p:spPr>
        <p:txBody>
          <a:bodyPr wrap="square">
            <a:spAutoFit/>
          </a:bodyPr>
          <a:lstStyle/>
          <a:p>
            <a:r>
              <a:rPr lang="en-GB" b="1" dirty="0"/>
              <a:t>CASH RECEIPTS JOURNAL OF LAMEESE  TRADERS JULY </a:t>
            </a:r>
            <a:r>
              <a:rPr lang="en-GB" b="1" dirty="0" smtClean="0"/>
              <a:t>2014    </a:t>
            </a:r>
            <a:r>
              <a:rPr lang="en-GB" b="1" dirty="0" smtClean="0"/>
              <a:t>CRJ7 </a:t>
            </a:r>
            <a:endParaRPr lang="en-ZA" b="1" dirty="0"/>
          </a:p>
        </p:txBody>
      </p:sp>
      <p:graphicFrame>
        <p:nvGraphicFramePr>
          <p:cNvPr id="6" name="Table 5"/>
          <p:cNvGraphicFramePr>
            <a:graphicFrameLocks noGrp="1"/>
          </p:cNvGraphicFramePr>
          <p:nvPr/>
        </p:nvGraphicFramePr>
        <p:xfrm>
          <a:off x="214734" y="557972"/>
          <a:ext cx="8496942" cy="3352800"/>
        </p:xfrm>
        <a:graphic>
          <a:graphicData uri="http://schemas.openxmlformats.org/drawingml/2006/table">
            <a:tbl>
              <a:tblPr>
                <a:tableStyleId>{5940675A-B579-460E-94D1-54222C63F5DA}</a:tableStyleId>
              </a:tblPr>
              <a:tblGrid>
                <a:gridCol w="576063"/>
                <a:gridCol w="486055"/>
                <a:gridCol w="2394265"/>
                <a:gridCol w="1080120"/>
                <a:gridCol w="1296144"/>
                <a:gridCol w="337752"/>
                <a:gridCol w="2326543"/>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dirty="0">
                          <a:effectLst/>
                        </a:rPr>
                        <a:t>D</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31</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Totals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110 000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Teddy Traders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5 400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Trading stock</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MAP Consultancy</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12 000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Rent Income</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2 </a:t>
                      </a:r>
                      <a:r>
                        <a:rPr lang="en-ZA" sz="2000" b="1" dirty="0">
                          <a:solidFill>
                            <a:srgbClr val="0070C0"/>
                          </a:solidFill>
                          <a:effectLst/>
                          <a:latin typeface="Arial" panose="020B0604020202020204"/>
                          <a:ea typeface="Calibri" panose="020F0502020204030204"/>
                        </a:rPr>
                        <a:t>714</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2 714</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Interest on current account</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3 000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3 000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solidFill>
                            <a:srgbClr val="0070C0"/>
                          </a:solidFill>
                          <a:effectLst/>
                          <a:latin typeface="Arial" panose="020B0604020202020204"/>
                          <a:ea typeface="Calibri" panose="020F0502020204030204"/>
                        </a:rPr>
                        <a:t>Interest on Fixed Deposit</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kern="1200" dirty="0" smtClean="0">
                          <a:solidFill>
                            <a:schemeClr val="tx1"/>
                          </a:solidFill>
                          <a:effectLst/>
                          <a:latin typeface="+mn-lt"/>
                          <a:ea typeface="+mn-ea"/>
                          <a:cs typeface="+mn-cs"/>
                        </a:rPr>
                        <a:t>135 314</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endParaRPr lang="en-ZA" sz="2000" b="1" dirty="0">
                        <a:effectLst/>
                        <a:latin typeface="Arial" panose="020B0604020202020204"/>
                        <a:ea typeface="Calibri" panose="020F0502020204030204"/>
                      </a:endParaRPr>
                    </a:p>
                  </a:txBody>
                  <a:tcPr marL="68580" marR="68580" marT="0" marB="0"/>
                </a:tc>
              </a:tr>
            </a:tbl>
          </a:graphicData>
        </a:graphic>
      </p:graphicFrame>
      <p:graphicFrame>
        <p:nvGraphicFramePr>
          <p:cNvPr id="7" name="Table 6"/>
          <p:cNvGraphicFramePr>
            <a:graphicFrameLocks noGrp="1"/>
          </p:cNvGraphicFramePr>
          <p:nvPr/>
        </p:nvGraphicFramePr>
        <p:xfrm>
          <a:off x="197075" y="4437112"/>
          <a:ext cx="8712968" cy="1524000"/>
        </p:xfrm>
        <a:graphic>
          <a:graphicData uri="http://schemas.openxmlformats.org/drawingml/2006/table">
            <a:tbl>
              <a:tblPr>
                <a:tableStyleId>{5940675A-B579-460E-94D1-54222C63F5DA}</a:tableStyleId>
              </a:tblPr>
              <a:tblGrid>
                <a:gridCol w="774525"/>
                <a:gridCol w="432048"/>
                <a:gridCol w="1224136"/>
                <a:gridCol w="648072"/>
                <a:gridCol w="1127707"/>
                <a:gridCol w="834072"/>
                <a:gridCol w="576064"/>
                <a:gridCol w="1343823"/>
                <a:gridCol w="672401"/>
                <a:gridCol w="1080120"/>
              </a:tblGrid>
              <a:tr h="175260">
                <a:tc gridSpan="2">
                  <a:txBody>
                    <a:bodyPr/>
                    <a:lstStyle/>
                    <a:p>
                      <a:pPr>
                        <a:spcAft>
                          <a:spcPts val="0"/>
                        </a:spcAft>
                        <a:tabLst>
                          <a:tab pos="4234815" algn="l"/>
                        </a:tabLst>
                      </a:pPr>
                      <a:r>
                        <a:rPr lang="en-ZA" sz="2000" b="1" dirty="0" err="1">
                          <a:effectLst/>
                        </a:rPr>
                        <a:t>Dr.</a:t>
                      </a:r>
                      <a:endParaRPr lang="en-ZA" sz="2000" b="1" dirty="0">
                        <a:effectLst/>
                        <a:latin typeface="Arial" panose="020B0604020202020204"/>
                        <a:ea typeface="Calibri" panose="020F0502020204030204"/>
                      </a:endParaRPr>
                    </a:p>
                  </a:txBody>
                  <a:tcPr marL="68580" marR="68580" marT="0" marB="0" anchor="b"/>
                </a:tc>
                <a:tc hMerge="1">
                  <a:tcPr/>
                </a:tc>
                <a:tc gridSpan="7">
                  <a:txBody>
                    <a:bodyPr/>
                    <a:lstStyle/>
                    <a:p>
                      <a:pPr algn="ctr">
                        <a:spcAft>
                          <a:spcPts val="0"/>
                        </a:spcAft>
                        <a:tabLst>
                          <a:tab pos="4234815" algn="l"/>
                        </a:tabLst>
                      </a:pPr>
                      <a:r>
                        <a:rPr lang="en-ZA" sz="2000" b="1" dirty="0">
                          <a:effectLst/>
                        </a:rPr>
                        <a:t>BANK</a:t>
                      </a:r>
                      <a:endParaRPr lang="en-ZA" sz="2000" b="1" dirty="0">
                        <a:effectLst/>
                        <a:latin typeface="Arial" panose="020B0604020202020204"/>
                        <a:ea typeface="Calibri" panose="020F0502020204030204"/>
                      </a:endParaRPr>
                    </a:p>
                  </a:txBody>
                  <a:tcPr marL="68580" marR="68580" marT="0" marB="0" anchor="b"/>
                </a:tc>
                <a:tc hMerge="1">
                  <a:tcPr/>
                </a:tc>
                <a:tc hMerge="1">
                  <a:tcPr/>
                </a:tc>
                <a:tc hMerge="1">
                  <a:tcPr/>
                </a:tc>
                <a:tc hMerge="1">
                  <a:tcPr/>
                </a:tc>
                <a:tc hMerge="1">
                  <a:tcPr/>
                </a:tc>
                <a:tc hMerge="1">
                  <a:tcPr/>
                </a:tc>
                <a:tc>
                  <a:txBody>
                    <a:bodyPr/>
                    <a:lstStyle/>
                    <a:p>
                      <a:pPr algn="r">
                        <a:spcBef>
                          <a:spcPts val="1200"/>
                        </a:spcBef>
                        <a:spcAft>
                          <a:spcPts val="0"/>
                        </a:spcAft>
                      </a:pPr>
                      <a:r>
                        <a:rPr lang="en-GB" sz="2000" b="1" kern="1200">
                          <a:effectLst/>
                        </a:rPr>
                        <a:t>Cr.</a:t>
                      </a:r>
                      <a:endParaRPr lang="en-ZA" sz="2000" b="1" kern="1200">
                        <a:effectLst/>
                        <a:latin typeface="Arial" panose="020B0604020202020204"/>
                        <a:ea typeface="Times New Roman" panose="02020603050405020304"/>
                      </a:endParaRPr>
                    </a:p>
                  </a:txBody>
                  <a:tcPr marL="68580" marR="68580" marT="0" marB="0" anchor="b"/>
                </a:tc>
              </a:tr>
              <a:tr h="315595">
                <a:tc>
                  <a:txBody>
                    <a:bodyPr/>
                    <a:lstStyle/>
                    <a:p>
                      <a:pPr>
                        <a:spcAft>
                          <a:spcPts val="0"/>
                        </a:spcAft>
                        <a:tabLst>
                          <a:tab pos="4234815" algn="l"/>
                        </a:tabLst>
                      </a:pPr>
                      <a:r>
                        <a:rPr lang="en-ZA" sz="2000" b="1" dirty="0" smtClean="0">
                          <a:solidFill>
                            <a:srgbClr val="0070C0"/>
                          </a:solidFill>
                          <a:effectLst/>
                        </a:rPr>
                        <a:t>2014</a:t>
                      </a:r>
                      <a:endParaRPr lang="en-ZA" sz="2000" b="1" dirty="0" smtClean="0">
                        <a:solidFill>
                          <a:srgbClr val="0070C0"/>
                        </a:solidFill>
                        <a:effectLst/>
                      </a:endParaRPr>
                    </a:p>
                    <a:p>
                      <a:pPr>
                        <a:spcAft>
                          <a:spcPts val="0"/>
                        </a:spcAft>
                        <a:tabLst>
                          <a:tab pos="4234815" algn="l"/>
                        </a:tabLst>
                      </a:pPr>
                      <a:r>
                        <a:rPr lang="en-ZA" sz="2000" b="1" dirty="0" smtClean="0">
                          <a:solidFill>
                            <a:srgbClr val="0070C0"/>
                          </a:solidFill>
                          <a:effectLst/>
                        </a:rPr>
                        <a:t>Jul</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01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Balance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b/d</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b="1" dirty="0" smtClean="0">
                          <a:solidFill>
                            <a:srgbClr val="0070C0"/>
                          </a:solidFill>
                          <a:effectLst/>
                        </a:rPr>
                        <a:t> </a:t>
                      </a:r>
                      <a:endParaRPr lang="en-ZA" sz="2000" b="1" dirty="0" smtClean="0">
                        <a:solidFill>
                          <a:srgbClr val="0070C0"/>
                        </a:solidFill>
                        <a:effectLst/>
                      </a:endParaRPr>
                    </a:p>
                    <a:p>
                      <a:pPr algn="r">
                        <a:spcAft>
                          <a:spcPts val="0"/>
                        </a:spcAft>
                        <a:tabLst>
                          <a:tab pos="4234815" algn="l"/>
                        </a:tabLst>
                      </a:pPr>
                      <a:r>
                        <a:rPr lang="en-ZA" sz="2000" b="1" dirty="0" smtClean="0">
                          <a:solidFill>
                            <a:srgbClr val="0070C0"/>
                          </a:solidFill>
                          <a:effectLst/>
                        </a:rPr>
                        <a:t>27 </a:t>
                      </a:r>
                      <a:r>
                        <a:rPr lang="en-ZA" sz="2000" b="1" dirty="0">
                          <a:solidFill>
                            <a:srgbClr val="0070C0"/>
                          </a:solidFill>
                          <a:effectLst/>
                        </a:rPr>
                        <a:t>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r>
              <a:tr h="315595">
                <a:tc>
                  <a:txBody>
                    <a:bodyPr/>
                    <a:lstStyle/>
                    <a:p>
                      <a:pPr>
                        <a:spcAft>
                          <a:spcPts val="0"/>
                        </a:spcAft>
                        <a:tabLst>
                          <a:tab pos="4234815" algn="l"/>
                        </a:tabLst>
                      </a:pPr>
                      <a:endParaRPr lang="en-ZA" sz="2000" b="1">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0000"/>
                          </a:solidFill>
                          <a:effectLst/>
                          <a:latin typeface="Arial" panose="020B0604020202020204"/>
                          <a:ea typeface="Calibri" panose="020F0502020204030204"/>
                        </a:rPr>
                        <a:t>31</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solidFill>
                            <a:srgbClr val="000000"/>
                          </a:solidFill>
                          <a:effectLst/>
                          <a:latin typeface="Arial" panose="020B0604020202020204"/>
                          <a:ea typeface="Calibri" panose="020F0502020204030204"/>
                        </a:rPr>
                        <a:t>Total receipts</a:t>
                      </a:r>
                      <a:endParaRPr lang="en-ZA" sz="2000" b="1">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solidFill>
                            <a:srgbClr val="000000"/>
                          </a:solidFill>
                          <a:effectLst/>
                          <a:latin typeface="Arial" panose="020B0604020202020204"/>
                          <a:ea typeface="Calibri" panose="020F0502020204030204"/>
                        </a:rPr>
                        <a:t>CRJ</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b="1" dirty="0">
                          <a:solidFill>
                            <a:srgbClr val="000000"/>
                          </a:solidFill>
                          <a:effectLst/>
                          <a:latin typeface="Arial" panose="020B0604020202020204"/>
                          <a:ea typeface="Calibri" panose="020F0502020204030204"/>
                        </a:rPr>
                        <a:t>135 314</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r>
            </a:tbl>
          </a:graphicData>
        </a:graphic>
      </p:graphicFrame>
      <p:sp>
        <p:nvSpPr>
          <p:cNvPr id="8" name="Rectangle 7"/>
          <p:cNvSpPr/>
          <p:nvPr/>
        </p:nvSpPr>
        <p:spPr>
          <a:xfrm>
            <a:off x="197075" y="3942348"/>
            <a:ext cx="8352928" cy="369332"/>
          </a:xfrm>
          <a:prstGeom prst="rect">
            <a:avLst/>
          </a:prstGeom>
        </p:spPr>
        <p:txBody>
          <a:bodyPr wrap="square">
            <a:spAutoFit/>
          </a:bodyPr>
          <a:lstStyle/>
          <a:p>
            <a:r>
              <a:rPr lang="en-GB" b="1" dirty="0"/>
              <a:t>GENERAL LEDGER OF LAMEESE TRADERS</a:t>
            </a:r>
            <a:endParaRPr lang="en-Z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7120" y="260648"/>
            <a:ext cx="8640960" cy="369332"/>
          </a:xfrm>
          <a:prstGeom prst="rect">
            <a:avLst/>
          </a:prstGeom>
        </p:spPr>
        <p:txBody>
          <a:bodyPr wrap="square">
            <a:spAutoFit/>
          </a:bodyPr>
          <a:lstStyle/>
          <a:p>
            <a:r>
              <a:rPr lang="en-GB" b="1" dirty="0"/>
              <a:t>CASH PAYMENTS JOURNAL OF LAMEESE TRADERS JULY </a:t>
            </a:r>
            <a:r>
              <a:rPr lang="en-GB" b="1" dirty="0" smtClean="0"/>
              <a:t>2014        </a:t>
            </a:r>
            <a:r>
              <a:rPr lang="en-GB" b="1" dirty="0" smtClean="0"/>
              <a:t>CPJ </a:t>
            </a:r>
            <a:r>
              <a:rPr lang="en-GB" b="1" dirty="0"/>
              <a:t>7</a:t>
            </a:r>
            <a:endParaRPr lang="en-ZA" b="1" dirty="0"/>
          </a:p>
        </p:txBody>
      </p:sp>
      <p:graphicFrame>
        <p:nvGraphicFramePr>
          <p:cNvPr id="6" name="Table 5"/>
          <p:cNvGraphicFramePr>
            <a:graphicFrameLocks noGrp="1"/>
          </p:cNvGraphicFramePr>
          <p:nvPr/>
        </p:nvGraphicFramePr>
        <p:xfrm>
          <a:off x="187120" y="836712"/>
          <a:ext cx="8784976" cy="3901440"/>
        </p:xfrm>
        <a:graphic>
          <a:graphicData uri="http://schemas.openxmlformats.org/drawingml/2006/table">
            <a:tbl>
              <a:tblPr>
                <a:tableStyleId>{5940675A-B579-460E-94D1-54222C63F5DA}</a:tableStyleId>
              </a:tblPr>
              <a:tblGrid>
                <a:gridCol w="648072"/>
                <a:gridCol w="450050"/>
                <a:gridCol w="2430270"/>
                <a:gridCol w="1080120"/>
                <a:gridCol w="1296144"/>
                <a:gridCol w="288032"/>
                <a:gridCol w="2592288"/>
              </a:tblGrid>
              <a:tr h="0">
                <a:tc rowSpan="2">
                  <a:txBody>
                    <a:bodyPr/>
                    <a:lstStyle/>
                    <a:p>
                      <a:pPr>
                        <a:spcAft>
                          <a:spcPts val="0"/>
                        </a:spcAft>
                      </a:pPr>
                      <a:r>
                        <a:rPr lang="en-ZA" sz="2000" b="1" dirty="0">
                          <a:effectLst/>
                        </a:rPr>
                        <a:t>No. </a:t>
                      </a:r>
                      <a:endParaRPr lang="en-ZA" sz="2000" b="1" dirty="0">
                        <a:effectLst/>
                        <a:latin typeface="Arial" panose="020B0604020202020204"/>
                        <a:ea typeface="Calibri" panose="020F0502020204030204"/>
                      </a:endParaRPr>
                    </a:p>
                  </a:txBody>
                  <a:tcPr marL="68580" marR="68580" marT="0" marB="0"/>
                </a:tc>
                <a:tc rowSpan="2">
                  <a:txBody>
                    <a:bodyPr/>
                    <a:lstStyle/>
                    <a:p>
                      <a:pPr hangingPunct="0">
                        <a:spcAft>
                          <a:spcPts val="0"/>
                        </a:spcAft>
                        <a:tabLst>
                          <a:tab pos="2637155" algn="ctr"/>
                          <a:tab pos="5274310" algn="r"/>
                        </a:tabLst>
                      </a:pPr>
                      <a:r>
                        <a:rPr lang="en-GB" sz="2000" b="1">
                          <a:effectLst/>
                        </a:rPr>
                        <a:t>D</a:t>
                      </a:r>
                      <a:endParaRPr lang="en-ZA" sz="2000" b="1">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dirty="0">
                          <a:effectLst/>
                        </a:rPr>
                        <a:t>DETAILS</a:t>
                      </a:r>
                      <a:endParaRPr lang="en-ZA" sz="2000" b="1" dirty="0">
                        <a:effectLst/>
                        <a:latin typeface="Times New Roman" panose="02020603050405020304"/>
                        <a:ea typeface="Times New Roman" panose="02020603050405020304"/>
                      </a:endParaRPr>
                    </a:p>
                  </a:txBody>
                  <a:tcPr marL="68580" marR="68580" marT="0" marB="0"/>
                </a:tc>
                <a:tc rowSpan="2">
                  <a:txBody>
                    <a:bodyPr/>
                    <a:lstStyle/>
                    <a:p>
                      <a:pPr hangingPunct="0">
                        <a:spcAft>
                          <a:spcPts val="0"/>
                        </a:spcAft>
                        <a:tabLst>
                          <a:tab pos="2637155" algn="ctr"/>
                          <a:tab pos="5274310" algn="r"/>
                        </a:tabLst>
                      </a:pPr>
                      <a:r>
                        <a:rPr lang="en-GB" sz="2000" b="1">
                          <a:effectLst/>
                        </a:rPr>
                        <a:t>BANK</a:t>
                      </a:r>
                      <a:endParaRPr lang="en-ZA" sz="2000" b="1">
                        <a:effectLst/>
                        <a:latin typeface="Times New Roman" panose="02020603050405020304"/>
                        <a:ea typeface="Times New Roman" panose="02020603050405020304"/>
                      </a:endParaRPr>
                    </a:p>
                  </a:txBody>
                  <a:tcPr marL="68580" marR="68580" marT="0" marB="0"/>
                </a:tc>
                <a:tc gridSpan="3">
                  <a:txBody>
                    <a:bodyPr/>
                    <a:lstStyle/>
                    <a:p>
                      <a:pPr hangingPunct="0">
                        <a:spcAft>
                          <a:spcPts val="0"/>
                        </a:spcAft>
                        <a:tabLst>
                          <a:tab pos="2637155" algn="ctr"/>
                          <a:tab pos="5274310" algn="r"/>
                        </a:tabLst>
                      </a:pPr>
                      <a:r>
                        <a:rPr lang="en-GB" sz="2000" b="1">
                          <a:effectLst/>
                        </a:rPr>
                        <a:t>SUNDRY ACCOUNTS </a:t>
                      </a:r>
                      <a:endParaRPr lang="en-ZA" sz="2000" b="1">
                        <a:effectLst/>
                        <a:latin typeface="Times New Roman" panose="02020603050405020304"/>
                        <a:ea typeface="Times New Roman" panose="02020603050405020304"/>
                      </a:endParaRPr>
                    </a:p>
                  </a:txBody>
                  <a:tcPr marL="68580" marR="68580" marT="0" marB="0"/>
                </a:tc>
                <a:tc hMerge="1">
                  <a:tcPr/>
                </a:tc>
                <a:tc hMerge="1">
                  <a:tcPr/>
                </a:tc>
              </a:tr>
              <a:tr h="0">
                <a:tc vMerge="1">
                  <a:tcPr/>
                </a:tc>
                <a:tc vMerge="1">
                  <a:tcPr/>
                </a:tc>
                <a:tc vMerge="1">
                  <a:tcPr/>
                </a:tc>
                <a:tc vMerge="1">
                  <a:tcPr/>
                </a:tc>
                <a:tc>
                  <a:txBody>
                    <a:bodyPr/>
                    <a:lstStyle/>
                    <a:p>
                      <a:pPr>
                        <a:spcAft>
                          <a:spcPts val="0"/>
                        </a:spcAft>
                      </a:pPr>
                      <a:r>
                        <a:rPr lang="en-ZA" sz="2000" b="1">
                          <a:effectLst/>
                        </a:rPr>
                        <a:t>AMOUNT</a:t>
                      </a:r>
                      <a:endParaRPr lang="en-ZA" sz="2000" b="1">
                        <a:effectLst/>
                        <a:latin typeface="Arial" panose="020B0604020202020204"/>
                        <a:ea typeface="Calibri" panose="020F0502020204030204"/>
                      </a:endParaRPr>
                    </a:p>
                  </a:txBody>
                  <a:tcPr marL="68580" marR="68580" marT="0" marB="0"/>
                </a:tc>
                <a:tc>
                  <a:txBody>
                    <a:bodyPr/>
                    <a:lstStyle/>
                    <a:p>
                      <a:pPr>
                        <a:spcAft>
                          <a:spcPts val="0"/>
                        </a:spcAft>
                      </a:pPr>
                      <a:r>
                        <a:rPr lang="en-ZA" sz="2000" b="1" dirty="0" smtClean="0">
                          <a:effectLst/>
                        </a:rPr>
                        <a:t>F</a:t>
                      </a:r>
                      <a:endParaRPr lang="en-ZA" sz="2000" b="1" dirty="0">
                        <a:effectLst/>
                        <a:latin typeface="Arial" panose="020B0604020202020204"/>
                        <a:ea typeface="Calibri" panose="020F0502020204030204"/>
                      </a:endParaRPr>
                    </a:p>
                  </a:txBody>
                  <a:tcPr marL="68580" marR="68580" marT="0" marB="0"/>
                </a:tc>
                <a:tc>
                  <a:txBody>
                    <a:bodyPr/>
                    <a:lstStyle/>
                    <a:p>
                      <a:pPr>
                        <a:spcAft>
                          <a:spcPts val="0"/>
                        </a:spcAft>
                      </a:pPr>
                      <a:r>
                        <a:rPr lang="en-ZA" sz="2000" b="1">
                          <a:effectLst/>
                        </a:rPr>
                        <a:t>DETAILS</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rPr>
                        <a:t>Totals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87 000</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rPr>
                        <a:t> </a:t>
                      </a:r>
                      <a:endParaRPr lang="en-ZA" sz="2000" b="1">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Child Care Centre</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Donations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432</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err="1">
                          <a:solidFill>
                            <a:srgbClr val="0070C0"/>
                          </a:solidFill>
                          <a:effectLst/>
                          <a:latin typeface="Arial" panose="020B0604020202020204"/>
                          <a:ea typeface="Calibri" panose="020F0502020204030204"/>
                        </a:rPr>
                        <a:t>Hola</a:t>
                      </a:r>
                      <a:r>
                        <a:rPr lang="en-ZA" sz="2000" b="1" dirty="0">
                          <a:solidFill>
                            <a:srgbClr val="0070C0"/>
                          </a:solidFill>
                          <a:effectLst/>
                          <a:latin typeface="Arial" panose="020B0604020202020204"/>
                          <a:ea typeface="Calibri" panose="020F0502020204030204"/>
                        </a:rPr>
                        <a:t> Designs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Advertising</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Yen Bank</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700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a:solidFill>
                            <a:srgbClr val="0070C0"/>
                          </a:solidFill>
                          <a:effectLst/>
                          <a:latin typeface="Arial" panose="020B0604020202020204"/>
                          <a:ea typeface="Calibri" panose="020F0502020204030204"/>
                        </a:rPr>
                        <a:t> </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Bank Charges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City of Joburg</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900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Water and Rates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429</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L </a:t>
                      </a:r>
                      <a:r>
                        <a:rPr lang="en-ZA" sz="2000" b="1" dirty="0" err="1">
                          <a:solidFill>
                            <a:srgbClr val="0070C0"/>
                          </a:solidFill>
                          <a:effectLst/>
                          <a:latin typeface="Arial" panose="020B0604020202020204"/>
                          <a:ea typeface="Calibri" panose="020F0502020204030204"/>
                        </a:rPr>
                        <a:t>Lameese</a:t>
                      </a: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4 500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Drawings</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M Moosa</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270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Debtors Control</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B/S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Fast </a:t>
                      </a:r>
                      <a:r>
                        <a:rPr lang="en-ZA" sz="2000" b="1" dirty="0" smtClean="0">
                          <a:solidFill>
                            <a:srgbClr val="0070C0"/>
                          </a:solidFill>
                          <a:effectLst/>
                          <a:latin typeface="Arial" panose="020B0604020202020204"/>
                          <a:ea typeface="Calibri" panose="020F0502020204030204"/>
                        </a:rPr>
                        <a:t>Insurers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1 800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1 800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pPr>
                      <a:r>
                        <a:rPr lang="en-ZA" sz="2000" b="1" dirty="0">
                          <a:solidFill>
                            <a:srgbClr val="0070C0"/>
                          </a:solidFill>
                          <a:effectLst/>
                          <a:latin typeface="Arial" panose="020B0604020202020204"/>
                          <a:ea typeface="Calibri" panose="020F0502020204030204"/>
                        </a:rPr>
                        <a:t>Insurance</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1800" b="1" dirty="0">
                          <a:solidFill>
                            <a:srgbClr val="000000"/>
                          </a:solidFill>
                          <a:effectLst/>
                          <a:latin typeface="Arial" panose="020B0604020202020204"/>
                          <a:ea typeface="Calibri" panose="020F0502020204030204"/>
                        </a:rPr>
                        <a:t>B/S</a:t>
                      </a:r>
                      <a:endParaRPr lang="en-ZA" sz="1800" b="1" dirty="0">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Yen Bank</a:t>
                      </a:r>
                      <a:endParaRPr lang="en-ZA" sz="1800" b="1">
                        <a:effectLst/>
                        <a:latin typeface="Arial" panose="020B0604020202020204"/>
                        <a:ea typeface="Calibri" panose="020F0502020204030204"/>
                      </a:endParaRPr>
                    </a:p>
                  </a:txBody>
                  <a:tcPr marL="68580" marR="68580" marT="0" marB="0"/>
                </a:tc>
                <a:tc>
                  <a:txBody>
                    <a:bodyPr/>
                    <a:lstStyle/>
                    <a:p>
                      <a:pPr algn="r">
                        <a:spcAft>
                          <a:spcPts val="0"/>
                        </a:spcAft>
                      </a:pPr>
                      <a:r>
                        <a:rPr lang="en-ZA" sz="1800" b="1" dirty="0">
                          <a:solidFill>
                            <a:srgbClr val="000000"/>
                          </a:solidFill>
                          <a:effectLst/>
                          <a:latin typeface="Arial" panose="020B0604020202020204"/>
                          <a:ea typeface="Calibri" panose="020F0502020204030204"/>
                        </a:rPr>
                        <a:t>15 500</a:t>
                      </a:r>
                      <a:endParaRPr lang="en-ZA" sz="18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1800" b="1" dirty="0">
                          <a:solidFill>
                            <a:srgbClr val="000000"/>
                          </a:solidFill>
                          <a:effectLst/>
                          <a:latin typeface="Arial" panose="020B0604020202020204"/>
                          <a:ea typeface="Calibri" panose="020F0502020204030204"/>
                        </a:rPr>
                        <a:t>15 000</a:t>
                      </a:r>
                      <a:endParaRPr lang="en-ZA" sz="1800" b="1" dirty="0">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Loan: yen Bank</a:t>
                      </a:r>
                      <a:endParaRPr lang="en-ZA" sz="1800" b="1">
                        <a:effectLst/>
                        <a:latin typeface="Arial" panose="020B0604020202020204"/>
                        <a:ea typeface="Calibri" panose="020F0502020204030204"/>
                      </a:endParaRPr>
                    </a:p>
                  </a:txBody>
                  <a:tcPr marL="68580" marR="68580" marT="0" marB="0"/>
                </a:tc>
              </a:tr>
              <a:tr h="0">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dirty="0">
                          <a:solidFill>
                            <a:srgbClr val="000000"/>
                          </a:solidFill>
                          <a:effectLst/>
                          <a:latin typeface="Arial" panose="020B0604020202020204"/>
                          <a:ea typeface="Calibri" panose="020F0502020204030204"/>
                        </a:rPr>
                        <a:t> </a:t>
                      </a:r>
                      <a:endParaRPr lang="en-ZA" sz="18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lgn="r">
                        <a:spcAft>
                          <a:spcPts val="0"/>
                        </a:spcAft>
                      </a:pPr>
                      <a:r>
                        <a:rPr lang="en-ZA" sz="1800" b="1">
                          <a:solidFill>
                            <a:srgbClr val="000000"/>
                          </a:solidFill>
                          <a:effectLst/>
                          <a:latin typeface="Arial" panose="020B0604020202020204"/>
                          <a:ea typeface="Calibri" panose="020F0502020204030204"/>
                        </a:rPr>
                        <a:t>500</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a:solidFill>
                            <a:srgbClr val="000000"/>
                          </a:solidFill>
                          <a:effectLst/>
                          <a:latin typeface="Arial" panose="020B0604020202020204"/>
                          <a:ea typeface="Calibri" panose="020F0502020204030204"/>
                        </a:rPr>
                        <a:t> </a:t>
                      </a:r>
                      <a:endParaRPr lang="en-ZA" sz="1800" b="1">
                        <a:effectLst/>
                        <a:latin typeface="Arial" panose="020B0604020202020204"/>
                        <a:ea typeface="Calibri" panose="020F0502020204030204"/>
                      </a:endParaRPr>
                    </a:p>
                  </a:txBody>
                  <a:tcPr marL="68580" marR="68580" marT="0" marB="0"/>
                </a:tc>
                <a:tc>
                  <a:txBody>
                    <a:bodyPr/>
                    <a:lstStyle/>
                    <a:p>
                      <a:pPr>
                        <a:spcAft>
                          <a:spcPts val="0"/>
                        </a:spcAft>
                      </a:pPr>
                      <a:r>
                        <a:rPr lang="en-ZA" sz="1800" b="1" dirty="0">
                          <a:solidFill>
                            <a:srgbClr val="000000"/>
                          </a:solidFill>
                          <a:effectLst/>
                          <a:latin typeface="Arial" panose="020B0604020202020204"/>
                          <a:ea typeface="Calibri" panose="020F0502020204030204"/>
                        </a:rPr>
                        <a:t>Interest on Loan</a:t>
                      </a:r>
                      <a:endParaRPr lang="en-ZA" sz="1800" b="1" dirty="0">
                        <a:effectLst/>
                        <a:latin typeface="Arial" panose="020B0604020202020204"/>
                        <a:ea typeface="Calibri" panose="020F0502020204030204"/>
                      </a:endParaRPr>
                    </a:p>
                  </a:txBody>
                  <a:tcPr marL="68580" marR="68580" marT="0" marB="0"/>
                </a:tc>
              </a:tr>
              <a:tr h="0">
                <a:tc>
                  <a:txBody>
                    <a:bodyPr/>
                    <a:lstStyle/>
                    <a:p>
                      <a:pPr>
                        <a:spcAft>
                          <a:spcPts val="0"/>
                        </a:spcAft>
                      </a:pPr>
                      <a:endParaRPr lang="en-ZA" sz="1800" b="1">
                        <a:effectLst/>
                        <a:latin typeface="Arial" panose="020B0604020202020204"/>
                        <a:ea typeface="Calibri" panose="020F0502020204030204"/>
                      </a:endParaRPr>
                    </a:p>
                  </a:txBody>
                  <a:tcPr marL="68580" marR="68580" marT="0" marB="0"/>
                </a:tc>
                <a:tc>
                  <a:txBody>
                    <a:bodyPr/>
                    <a:lstStyle/>
                    <a:p>
                      <a:pPr>
                        <a:spcAft>
                          <a:spcPts val="0"/>
                        </a:spcAft>
                      </a:pPr>
                      <a:endParaRPr lang="en-ZA" sz="1800" b="1">
                        <a:effectLst/>
                        <a:latin typeface="Arial" panose="020B0604020202020204"/>
                        <a:ea typeface="Calibri" panose="020F0502020204030204"/>
                      </a:endParaRPr>
                    </a:p>
                  </a:txBody>
                  <a:tcPr marL="68580" marR="68580" marT="0" marB="0"/>
                </a:tc>
                <a:tc>
                  <a:txBody>
                    <a:bodyPr/>
                    <a:lstStyle/>
                    <a:p>
                      <a:pPr>
                        <a:spcAft>
                          <a:spcPts val="0"/>
                        </a:spcAft>
                      </a:pPr>
                      <a:endParaRPr lang="en-ZA" sz="18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kern="1200" dirty="0" smtClean="0">
                          <a:solidFill>
                            <a:schemeClr val="tx1"/>
                          </a:solidFill>
                          <a:effectLst/>
                          <a:latin typeface="+mn-lt"/>
                          <a:ea typeface="+mn-ea"/>
                          <a:cs typeface="+mn-cs"/>
                        </a:rPr>
                        <a:t>113 770</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1800" b="1">
                        <a:effectLst/>
                        <a:latin typeface="Arial" panose="020B0604020202020204"/>
                        <a:ea typeface="Calibri" panose="020F0502020204030204"/>
                      </a:endParaRPr>
                    </a:p>
                  </a:txBody>
                  <a:tcPr marL="68580" marR="68580" marT="0" marB="0"/>
                </a:tc>
                <a:tc>
                  <a:txBody>
                    <a:bodyPr/>
                    <a:lstStyle/>
                    <a:p>
                      <a:pPr>
                        <a:spcAft>
                          <a:spcPts val="0"/>
                        </a:spcAft>
                      </a:pPr>
                      <a:endParaRPr lang="en-ZA" sz="1800" b="1">
                        <a:effectLst/>
                        <a:latin typeface="Arial" panose="020B0604020202020204"/>
                        <a:ea typeface="Calibri" panose="020F0502020204030204"/>
                      </a:endParaRPr>
                    </a:p>
                  </a:txBody>
                  <a:tcPr marL="68580" marR="68580" marT="0" marB="0"/>
                </a:tc>
                <a:tc>
                  <a:txBody>
                    <a:bodyPr/>
                    <a:lstStyle/>
                    <a:p>
                      <a:pPr>
                        <a:spcAft>
                          <a:spcPts val="0"/>
                        </a:spcAft>
                      </a:pPr>
                      <a:endParaRPr lang="en-ZA" sz="1800" b="1" dirty="0">
                        <a:effectLst/>
                        <a:latin typeface="Arial" panose="020B0604020202020204"/>
                        <a:ea typeface="Calibri" panose="020F0502020204030204"/>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075" y="260648"/>
            <a:ext cx="8352928" cy="369332"/>
          </a:xfrm>
          <a:prstGeom prst="rect">
            <a:avLst/>
          </a:prstGeom>
        </p:spPr>
        <p:txBody>
          <a:bodyPr wrap="square">
            <a:spAutoFit/>
          </a:bodyPr>
          <a:lstStyle/>
          <a:p>
            <a:r>
              <a:rPr lang="en-GB" b="1" dirty="0"/>
              <a:t>GENERAL LEDGER OF LAMEESE TRADERS</a:t>
            </a:r>
            <a:endParaRPr lang="en-ZA" b="1" dirty="0"/>
          </a:p>
        </p:txBody>
      </p:sp>
      <p:graphicFrame>
        <p:nvGraphicFramePr>
          <p:cNvPr id="3" name="Table 2"/>
          <p:cNvGraphicFramePr>
            <a:graphicFrameLocks noGrp="1"/>
          </p:cNvGraphicFramePr>
          <p:nvPr/>
        </p:nvGraphicFramePr>
        <p:xfrm>
          <a:off x="197075" y="629980"/>
          <a:ext cx="8712968" cy="2753995"/>
        </p:xfrm>
        <a:graphic>
          <a:graphicData uri="http://schemas.openxmlformats.org/drawingml/2006/table">
            <a:tbl>
              <a:tblPr>
                <a:tableStyleId>{5940675A-B579-460E-94D1-54222C63F5DA}</a:tableStyleId>
              </a:tblPr>
              <a:tblGrid>
                <a:gridCol w="774525"/>
                <a:gridCol w="432048"/>
                <a:gridCol w="1224136"/>
                <a:gridCol w="648072"/>
                <a:gridCol w="1127707"/>
                <a:gridCol w="834072"/>
                <a:gridCol w="576064"/>
                <a:gridCol w="1343823"/>
                <a:gridCol w="672401"/>
                <a:gridCol w="1080120"/>
              </a:tblGrid>
              <a:tr h="175260">
                <a:tc gridSpan="2">
                  <a:txBody>
                    <a:bodyPr/>
                    <a:lstStyle/>
                    <a:p>
                      <a:pPr>
                        <a:spcAft>
                          <a:spcPts val="0"/>
                        </a:spcAft>
                        <a:tabLst>
                          <a:tab pos="4234815" algn="l"/>
                        </a:tabLst>
                      </a:pPr>
                      <a:r>
                        <a:rPr lang="en-ZA" sz="2000" b="1" dirty="0" err="1">
                          <a:effectLst/>
                        </a:rPr>
                        <a:t>Dr.</a:t>
                      </a:r>
                      <a:endParaRPr lang="en-ZA" sz="2000" b="1" dirty="0">
                        <a:effectLst/>
                        <a:latin typeface="Arial" panose="020B0604020202020204"/>
                        <a:ea typeface="Calibri" panose="020F0502020204030204"/>
                      </a:endParaRPr>
                    </a:p>
                  </a:txBody>
                  <a:tcPr marL="68580" marR="68580" marT="0" marB="0" anchor="b"/>
                </a:tc>
                <a:tc hMerge="1">
                  <a:tcPr/>
                </a:tc>
                <a:tc gridSpan="7">
                  <a:txBody>
                    <a:bodyPr/>
                    <a:lstStyle/>
                    <a:p>
                      <a:pPr algn="ctr">
                        <a:spcAft>
                          <a:spcPts val="0"/>
                        </a:spcAft>
                        <a:tabLst>
                          <a:tab pos="4234815" algn="l"/>
                        </a:tabLst>
                      </a:pPr>
                      <a:r>
                        <a:rPr lang="en-ZA" sz="2000" b="1" dirty="0">
                          <a:effectLst/>
                        </a:rPr>
                        <a:t>BANK</a:t>
                      </a:r>
                      <a:endParaRPr lang="en-ZA" sz="2000" b="1" dirty="0">
                        <a:effectLst/>
                        <a:latin typeface="Arial" panose="020B0604020202020204"/>
                        <a:ea typeface="Calibri" panose="020F0502020204030204"/>
                      </a:endParaRPr>
                    </a:p>
                  </a:txBody>
                  <a:tcPr marL="68580" marR="68580" marT="0" marB="0" anchor="b"/>
                </a:tc>
                <a:tc hMerge="1">
                  <a:tcPr/>
                </a:tc>
                <a:tc hMerge="1">
                  <a:tcPr/>
                </a:tc>
                <a:tc hMerge="1">
                  <a:tcPr/>
                </a:tc>
                <a:tc hMerge="1">
                  <a:tcPr/>
                </a:tc>
                <a:tc hMerge="1">
                  <a:tcPr/>
                </a:tc>
                <a:tc hMerge="1">
                  <a:tcPr/>
                </a:tc>
                <a:tc>
                  <a:txBody>
                    <a:bodyPr/>
                    <a:lstStyle/>
                    <a:p>
                      <a:pPr algn="r">
                        <a:spcBef>
                          <a:spcPts val="1200"/>
                        </a:spcBef>
                        <a:spcAft>
                          <a:spcPts val="0"/>
                        </a:spcAft>
                      </a:pPr>
                      <a:r>
                        <a:rPr lang="en-GB" sz="2000" b="1" kern="1200">
                          <a:effectLst/>
                        </a:rPr>
                        <a:t>Cr.</a:t>
                      </a:r>
                      <a:endParaRPr lang="en-ZA" sz="2000" b="1" kern="1200">
                        <a:effectLst/>
                        <a:latin typeface="Arial" panose="020B0604020202020204"/>
                        <a:ea typeface="Times New Roman" panose="02020603050405020304"/>
                      </a:endParaRPr>
                    </a:p>
                  </a:txBody>
                  <a:tcPr marL="68580" marR="68580" marT="0" marB="0" anchor="b"/>
                </a:tc>
              </a:tr>
              <a:tr h="315595">
                <a:tc>
                  <a:txBody>
                    <a:bodyPr/>
                    <a:lstStyle/>
                    <a:p>
                      <a:pPr>
                        <a:spcAft>
                          <a:spcPts val="0"/>
                        </a:spcAft>
                        <a:tabLst>
                          <a:tab pos="4234815" algn="l"/>
                        </a:tabLst>
                      </a:pPr>
                      <a:r>
                        <a:rPr lang="en-ZA" sz="2000" b="1" dirty="0" smtClean="0">
                          <a:solidFill>
                            <a:srgbClr val="0070C0"/>
                          </a:solidFill>
                          <a:effectLst/>
                        </a:rPr>
                        <a:t>2014</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Jul</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01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Balance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spcAft>
                          <a:spcPts val="0"/>
                        </a:spcAft>
                        <a:tabLst>
                          <a:tab pos="4234815" algn="l"/>
                        </a:tabLst>
                      </a:pPr>
                      <a:r>
                        <a:rPr lang="en-ZA" sz="2000" b="1" dirty="0">
                          <a:solidFill>
                            <a:srgbClr val="0070C0"/>
                          </a:solidFill>
                          <a:effectLst/>
                        </a:rPr>
                        <a:t>b/d</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b="1" dirty="0">
                          <a:solidFill>
                            <a:srgbClr val="0070C0"/>
                          </a:solidFill>
                          <a:effectLst/>
                        </a:rPr>
                        <a:t> </a:t>
                      </a:r>
                      <a:endParaRPr lang="en-ZA" sz="2000" b="1" dirty="0">
                        <a:solidFill>
                          <a:srgbClr val="0070C0"/>
                        </a:solidFill>
                        <a:effectLst/>
                      </a:endParaRPr>
                    </a:p>
                    <a:p>
                      <a:pPr algn="r">
                        <a:spcAft>
                          <a:spcPts val="0"/>
                        </a:spcAft>
                        <a:tabLst>
                          <a:tab pos="4234815" algn="l"/>
                        </a:tabLst>
                      </a:pPr>
                      <a:r>
                        <a:rPr lang="en-ZA" sz="2000" b="1" dirty="0">
                          <a:solidFill>
                            <a:srgbClr val="0070C0"/>
                          </a:solidFill>
                          <a:effectLst/>
                        </a:rPr>
                        <a:t>27 000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dirty="0" smtClean="0">
                          <a:solidFill>
                            <a:srgbClr val="000000"/>
                          </a:solidFill>
                          <a:effectLst/>
                          <a:latin typeface="Arial" panose="020B0604020202020204"/>
                          <a:ea typeface="Calibri" panose="020F0502020204030204"/>
                        </a:rPr>
                        <a:t>2014</a:t>
                      </a:r>
                      <a:endParaRPr lang="en-ZA" sz="2000" dirty="0">
                        <a:effectLst/>
                        <a:latin typeface="Arial" panose="020B0604020202020204"/>
                        <a:ea typeface="Calibri" panose="020F0502020204030204"/>
                      </a:endParaRPr>
                    </a:p>
                    <a:p>
                      <a:pPr>
                        <a:spcAft>
                          <a:spcPts val="0"/>
                        </a:spcAft>
                        <a:tabLst>
                          <a:tab pos="4234815" algn="l"/>
                        </a:tabLst>
                      </a:pPr>
                      <a:r>
                        <a:rPr lang="en-ZA" sz="2000" dirty="0">
                          <a:solidFill>
                            <a:srgbClr val="000000"/>
                          </a:solidFill>
                          <a:effectLst/>
                          <a:latin typeface="Arial" panose="020B0604020202020204"/>
                          <a:ea typeface="Calibri" panose="020F0502020204030204"/>
                        </a:rPr>
                        <a:t>Jul</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p>
                      <a:pPr>
                        <a:spcAft>
                          <a:spcPts val="0"/>
                        </a:spcAft>
                        <a:tabLst>
                          <a:tab pos="4234815" algn="l"/>
                        </a:tabLst>
                      </a:pPr>
                      <a:r>
                        <a:rPr lang="en-ZA" sz="2000">
                          <a:solidFill>
                            <a:srgbClr val="000000"/>
                          </a:solidFill>
                          <a:effectLst/>
                          <a:latin typeface="Arial" panose="020B0604020202020204"/>
                          <a:ea typeface="Calibri" panose="020F0502020204030204"/>
                        </a:rPr>
                        <a:t>30</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p>
                      <a:pPr>
                        <a:spcAft>
                          <a:spcPts val="0"/>
                        </a:spcAft>
                        <a:tabLst>
                          <a:tab pos="4234815" algn="l"/>
                        </a:tabLst>
                      </a:pPr>
                      <a:r>
                        <a:rPr lang="en-ZA" sz="2000">
                          <a:solidFill>
                            <a:srgbClr val="000000"/>
                          </a:solidFill>
                          <a:effectLst/>
                          <a:latin typeface="Arial" panose="020B0604020202020204"/>
                          <a:ea typeface="Calibri" panose="020F0502020204030204"/>
                        </a:rPr>
                        <a:t>Total Payments</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p>
                      <a:pPr>
                        <a:spcAft>
                          <a:spcPts val="0"/>
                        </a:spcAft>
                        <a:tabLst>
                          <a:tab pos="4234815" algn="l"/>
                        </a:tabLst>
                      </a:pPr>
                      <a:r>
                        <a:rPr lang="en-ZA" sz="2000">
                          <a:solidFill>
                            <a:srgbClr val="000000"/>
                          </a:solidFill>
                          <a:effectLst/>
                          <a:latin typeface="Arial" panose="020B0604020202020204"/>
                          <a:ea typeface="Calibri" panose="020F0502020204030204"/>
                        </a:rPr>
                        <a:t>CPJ</a:t>
                      </a:r>
                      <a:endParaRPr lang="en-ZA" sz="200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p>
                      <a:pPr algn="r">
                        <a:spcAft>
                          <a:spcPts val="0"/>
                        </a:spcAft>
                        <a:tabLst>
                          <a:tab pos="4234815" algn="l"/>
                        </a:tabLst>
                      </a:pPr>
                      <a:r>
                        <a:rPr lang="en-ZA" sz="2000">
                          <a:solidFill>
                            <a:srgbClr val="000000"/>
                          </a:solidFill>
                          <a:effectLst/>
                          <a:latin typeface="Arial" panose="020B0604020202020204"/>
                          <a:ea typeface="Calibri" panose="020F0502020204030204"/>
                        </a:rPr>
                        <a:t>113 770</a:t>
                      </a:r>
                      <a:endParaRPr lang="en-ZA" sz="2000">
                        <a:effectLst/>
                        <a:latin typeface="Arial" panose="020B0604020202020204"/>
                        <a:ea typeface="Calibri" panose="020F0502020204030204"/>
                      </a:endParaRPr>
                    </a:p>
                  </a:txBody>
                  <a:tcPr marL="68580" marR="68580" marT="0" marB="0"/>
                </a:tc>
              </a:tr>
              <a:tr h="315595">
                <a:tc>
                  <a:txBody>
                    <a:bodyPr/>
                    <a:lstStyle/>
                    <a:p>
                      <a:pPr>
                        <a:spcAft>
                          <a:spcPts val="0"/>
                        </a:spcAft>
                        <a:tabLst>
                          <a:tab pos="4234815" algn="l"/>
                        </a:tabLst>
                      </a:pP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dirty="0">
                          <a:solidFill>
                            <a:srgbClr val="0070C0"/>
                          </a:solidFill>
                          <a:effectLst/>
                          <a:latin typeface="Arial" panose="020B0604020202020204"/>
                          <a:ea typeface="Calibri" panose="020F0502020204030204"/>
                        </a:rPr>
                        <a:t>31</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solidFill>
                            <a:srgbClr val="0070C0"/>
                          </a:solidFill>
                          <a:effectLst/>
                          <a:latin typeface="Arial" panose="020B0604020202020204"/>
                          <a:ea typeface="Calibri" panose="020F0502020204030204"/>
                        </a:rPr>
                        <a:t>Total receipts</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b="1">
                          <a:solidFill>
                            <a:srgbClr val="0070C0"/>
                          </a:solidFill>
                          <a:effectLst/>
                          <a:latin typeface="Arial" panose="020B0604020202020204"/>
                          <a:ea typeface="Calibri" panose="020F0502020204030204"/>
                        </a:rPr>
                        <a:t>CRJ</a:t>
                      </a:r>
                      <a:endParaRPr lang="en-ZA" sz="2000" b="1">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b="1" dirty="0">
                          <a:solidFill>
                            <a:srgbClr val="0070C0"/>
                          </a:solidFill>
                          <a:effectLst/>
                          <a:latin typeface="Arial" panose="020B0604020202020204"/>
                          <a:ea typeface="Calibri" panose="020F0502020204030204"/>
                        </a:rPr>
                        <a:t>135 314</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Balance</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c/d</a:t>
                      </a:r>
                      <a:endParaRPr lang="en-ZA" sz="200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a:solidFill>
                            <a:srgbClr val="000000"/>
                          </a:solidFill>
                          <a:effectLst/>
                          <a:latin typeface="Arial" panose="020B0604020202020204"/>
                          <a:ea typeface="Calibri" panose="020F0502020204030204"/>
                        </a:rPr>
                        <a:t>48 544</a:t>
                      </a:r>
                      <a:endParaRPr lang="en-ZA" sz="2000">
                        <a:effectLst/>
                        <a:latin typeface="Arial" panose="020B0604020202020204"/>
                        <a:ea typeface="Calibri" panose="020F0502020204030204"/>
                      </a:endParaRPr>
                    </a:p>
                  </a:txBody>
                  <a:tcPr marL="68580" marR="68580" marT="0" marB="0"/>
                </a:tc>
              </a:tr>
              <a:tr h="315595">
                <a:tc>
                  <a:txBody>
                    <a:bodyPr/>
                    <a:lstStyle/>
                    <a:p>
                      <a:pPr>
                        <a:spcAft>
                          <a:spcPts val="0"/>
                        </a:spcAft>
                        <a:tabLst>
                          <a:tab pos="4234815" algn="l"/>
                        </a:tabLst>
                      </a:pPr>
                      <a:r>
                        <a:rPr lang="en-ZA" sz="2000" dirty="0">
                          <a:solidFill>
                            <a:srgbClr val="000000"/>
                          </a:solidFill>
                          <a:effectLst/>
                          <a:latin typeface="Arial" panose="020B0604020202020204"/>
                          <a:ea typeface="Calibri" panose="020F0502020204030204"/>
                        </a:rPr>
                        <a:t> </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a:solidFill>
                            <a:srgbClr val="000000"/>
                          </a:solidFill>
                          <a:effectLst/>
                          <a:latin typeface="Arial" panose="020B0604020202020204"/>
                          <a:ea typeface="Calibri" panose="020F0502020204030204"/>
                        </a:rPr>
                        <a:t>162 314</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r>
                        <a:rPr lang="en-ZA" sz="2000">
                          <a:solidFill>
                            <a:srgbClr val="000000"/>
                          </a:solidFill>
                          <a:effectLst/>
                          <a:latin typeface="Arial" panose="020B0604020202020204"/>
                          <a:ea typeface="Calibri" panose="020F0502020204030204"/>
                        </a:rPr>
                        <a:t> </a:t>
                      </a:r>
                      <a:endParaRPr lang="en-ZA" sz="200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r>
                        <a:rPr lang="en-ZA" sz="2000" dirty="0">
                          <a:solidFill>
                            <a:srgbClr val="000000"/>
                          </a:solidFill>
                          <a:effectLst/>
                          <a:latin typeface="Arial" panose="020B0604020202020204"/>
                          <a:ea typeface="Calibri" panose="020F0502020204030204"/>
                        </a:rPr>
                        <a:t>162 314</a:t>
                      </a:r>
                      <a:endParaRPr lang="en-ZA" sz="2000" dirty="0">
                        <a:effectLst/>
                        <a:latin typeface="Arial" panose="020B0604020202020204"/>
                        <a:ea typeface="Calibri" panose="020F0502020204030204"/>
                      </a:endParaRPr>
                    </a:p>
                  </a:txBody>
                  <a:tcPr marL="68580" marR="68580" marT="0" marB="0"/>
                </a:tc>
              </a:tr>
              <a:tr h="315595">
                <a:tc>
                  <a:txBody>
                    <a:bodyPr/>
                    <a:lstStyle/>
                    <a:p>
                      <a:pPr>
                        <a:spcAft>
                          <a:spcPts val="0"/>
                        </a:spcAft>
                        <a:tabLst>
                          <a:tab pos="4234815" algn="l"/>
                        </a:tabLst>
                      </a:pPr>
                      <a:r>
                        <a:rPr lang="en-ZA" sz="2000" dirty="0" smtClean="0">
                          <a:solidFill>
                            <a:srgbClr val="000000"/>
                          </a:solidFill>
                          <a:effectLst/>
                          <a:latin typeface="Arial" panose="020B0604020202020204"/>
                          <a:ea typeface="Calibri" panose="020F0502020204030204"/>
                        </a:rPr>
                        <a:t>2014</a:t>
                      </a:r>
                      <a:endParaRPr lang="en-ZA" sz="2000" dirty="0" smtClean="0">
                        <a:solidFill>
                          <a:srgbClr val="000000"/>
                        </a:solidFill>
                        <a:effectLst/>
                        <a:latin typeface="Arial" panose="020B0604020202020204"/>
                        <a:ea typeface="Calibri" panose="020F0502020204030204"/>
                      </a:endParaRPr>
                    </a:p>
                    <a:p>
                      <a:pPr>
                        <a:spcAft>
                          <a:spcPts val="0"/>
                        </a:spcAft>
                        <a:tabLst>
                          <a:tab pos="4234815" algn="l"/>
                        </a:tabLst>
                      </a:pPr>
                      <a:r>
                        <a:rPr lang="en-ZA" sz="2000" dirty="0" smtClean="0">
                          <a:solidFill>
                            <a:srgbClr val="000000"/>
                          </a:solidFill>
                          <a:effectLst/>
                          <a:latin typeface="Arial" panose="020B0604020202020204"/>
                          <a:ea typeface="Calibri" panose="020F0502020204030204"/>
                        </a:rPr>
                        <a:t>Aug</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dirty="0" smtClean="0">
                        <a:solidFill>
                          <a:srgbClr val="000000"/>
                        </a:solidFill>
                        <a:effectLst/>
                        <a:latin typeface="Arial" panose="020B0604020202020204"/>
                        <a:ea typeface="Calibri" panose="020F0502020204030204"/>
                      </a:endParaRPr>
                    </a:p>
                    <a:p>
                      <a:pPr>
                        <a:spcAft>
                          <a:spcPts val="0"/>
                        </a:spcAft>
                        <a:tabLst>
                          <a:tab pos="4234815" algn="l"/>
                        </a:tabLst>
                      </a:pPr>
                      <a:r>
                        <a:rPr lang="en-ZA" sz="2000" dirty="0" smtClean="0">
                          <a:solidFill>
                            <a:srgbClr val="000000"/>
                          </a:solidFill>
                          <a:effectLst/>
                          <a:latin typeface="Arial" panose="020B0604020202020204"/>
                          <a:ea typeface="Calibri" panose="020F0502020204030204"/>
                        </a:rPr>
                        <a:t>01</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dirty="0" smtClean="0">
                        <a:solidFill>
                          <a:srgbClr val="000000"/>
                        </a:solidFill>
                        <a:effectLst/>
                        <a:latin typeface="Arial" panose="020B0604020202020204"/>
                        <a:ea typeface="Calibri" panose="020F0502020204030204"/>
                      </a:endParaRPr>
                    </a:p>
                    <a:p>
                      <a:pPr>
                        <a:spcAft>
                          <a:spcPts val="0"/>
                        </a:spcAft>
                        <a:tabLst>
                          <a:tab pos="4234815" algn="l"/>
                        </a:tabLst>
                      </a:pPr>
                      <a:r>
                        <a:rPr lang="en-ZA" sz="2000" dirty="0" smtClean="0">
                          <a:solidFill>
                            <a:srgbClr val="000000"/>
                          </a:solidFill>
                          <a:effectLst/>
                          <a:latin typeface="Arial" panose="020B0604020202020204"/>
                          <a:ea typeface="Calibri" panose="020F0502020204030204"/>
                        </a:rPr>
                        <a:t>Balance</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dirty="0" smtClean="0">
                        <a:solidFill>
                          <a:srgbClr val="000000"/>
                        </a:solidFill>
                        <a:effectLst/>
                        <a:latin typeface="Arial" panose="020B0604020202020204"/>
                        <a:ea typeface="Calibri" panose="020F0502020204030204"/>
                      </a:endParaRPr>
                    </a:p>
                    <a:p>
                      <a:pPr>
                        <a:spcAft>
                          <a:spcPts val="0"/>
                        </a:spcAft>
                        <a:tabLst>
                          <a:tab pos="4234815" algn="l"/>
                        </a:tabLst>
                      </a:pPr>
                      <a:r>
                        <a:rPr lang="en-ZA" sz="2000" dirty="0" smtClean="0">
                          <a:solidFill>
                            <a:srgbClr val="000000"/>
                          </a:solidFill>
                          <a:effectLst/>
                          <a:latin typeface="Arial" panose="020B0604020202020204"/>
                          <a:ea typeface="Calibri" panose="020F0502020204030204"/>
                        </a:rPr>
                        <a:t>b/d</a:t>
                      </a:r>
                      <a:endParaRPr lang="en-ZA" sz="2000" dirty="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endParaRPr lang="en-ZA" sz="2000" dirty="0" smtClean="0">
                        <a:solidFill>
                          <a:srgbClr val="000000"/>
                        </a:solidFill>
                        <a:effectLst/>
                        <a:latin typeface="Arial" panose="020B0604020202020204"/>
                        <a:ea typeface="Calibri" panose="020F0502020204030204"/>
                      </a:endParaRPr>
                    </a:p>
                    <a:p>
                      <a:pPr algn="r">
                        <a:spcAft>
                          <a:spcPts val="0"/>
                        </a:spcAft>
                        <a:tabLst>
                          <a:tab pos="4234815" algn="l"/>
                        </a:tabLst>
                      </a:pPr>
                      <a:r>
                        <a:rPr lang="en-ZA" sz="2000" dirty="0" smtClean="0">
                          <a:solidFill>
                            <a:srgbClr val="000000"/>
                          </a:solidFill>
                          <a:effectLst/>
                          <a:latin typeface="Arial" panose="020B0604020202020204"/>
                          <a:ea typeface="Calibri" panose="020F0502020204030204"/>
                        </a:rPr>
                        <a:t>48 </a:t>
                      </a:r>
                      <a:r>
                        <a:rPr lang="en-ZA" sz="2000" dirty="0">
                          <a:solidFill>
                            <a:srgbClr val="000000"/>
                          </a:solidFill>
                          <a:effectLst/>
                          <a:latin typeface="Arial" panose="020B0604020202020204"/>
                          <a:ea typeface="Calibri" panose="020F0502020204030204"/>
                        </a:rPr>
                        <a:t>544</a:t>
                      </a:r>
                      <a:endParaRPr lang="en-ZA" sz="2000"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tabLst>
                          <a:tab pos="4234815" algn="l"/>
                        </a:tabLst>
                      </a:pPr>
                      <a:endParaRPr lang="en-ZA" sz="2000" b="1" dirty="0">
                        <a:effectLst/>
                        <a:latin typeface="Arial" panose="020B0604020202020204"/>
                        <a:ea typeface="Calibri" panose="020F0502020204030204"/>
                      </a:endParaRPr>
                    </a:p>
                  </a:txBody>
                  <a:tcPr marL="68580" marR="68580" marT="0" marB="0"/>
                </a:tc>
              </a:tr>
            </a:tbl>
          </a:graphicData>
        </a:graphic>
      </p:graphicFrame>
      <p:graphicFrame>
        <p:nvGraphicFramePr>
          <p:cNvPr id="4" name="Table 3"/>
          <p:cNvGraphicFramePr>
            <a:graphicFrameLocks noGrp="1"/>
          </p:cNvGraphicFramePr>
          <p:nvPr/>
        </p:nvGraphicFramePr>
        <p:xfrm>
          <a:off x="341048" y="3861048"/>
          <a:ext cx="8191431" cy="2743200"/>
        </p:xfrm>
        <a:graphic>
          <a:graphicData uri="http://schemas.openxmlformats.org/drawingml/2006/table">
            <a:tbl>
              <a:tblPr>
                <a:tableStyleId>{5940675A-B579-460E-94D1-54222C63F5DA}</a:tableStyleId>
              </a:tblPr>
              <a:tblGrid>
                <a:gridCol w="5604663"/>
                <a:gridCol w="1293384"/>
                <a:gridCol w="1293384"/>
              </a:tblGrid>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DEBIT</a:t>
                      </a:r>
                      <a:endParaRPr lang="en-ZA" sz="2000" b="1">
                        <a:effectLst/>
                        <a:latin typeface="Arial" panose="020B0604020202020204"/>
                        <a:ea typeface="Calibri" panose="020F0502020204030204"/>
                      </a:endParaRPr>
                    </a:p>
                  </a:txBody>
                  <a:tcPr marL="68580" marR="68580" marT="0" marB="0"/>
                </a:tc>
                <a:tc>
                  <a:txBody>
                    <a:bodyPr/>
                    <a:lstStyle/>
                    <a:p>
                      <a:pPr algn="ctr">
                        <a:spcAft>
                          <a:spcPts val="0"/>
                        </a:spcAft>
                      </a:pPr>
                      <a:r>
                        <a:rPr lang="en-ZA" sz="2000" b="1">
                          <a:effectLst/>
                        </a:rPr>
                        <a:t>CREDIT</a:t>
                      </a:r>
                      <a:endParaRPr lang="en-ZA" sz="2000" b="1">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balance as per Bank Statement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44 544</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Credit late deposit</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solidFill>
                            <a:srgbClr val="0070C0"/>
                          </a:solidFill>
                          <a:effectLst/>
                          <a:latin typeface="Arial" panose="020B0604020202020204"/>
                          <a:ea typeface="Calibri" panose="020F0502020204030204"/>
                        </a:rPr>
                        <a:t>25 000</a:t>
                      </a:r>
                      <a:endParaRPr lang="en-ZA" sz="2000" b="1" dirty="0">
                        <a:solidFill>
                          <a:srgbClr val="0070C0"/>
                        </a:solidFill>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Debit outstanding cheques</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a:effectLst/>
                        </a:rPr>
                        <a:t> </a:t>
                      </a:r>
                      <a:endParaRPr lang="en-ZA" sz="2000" b="1">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latin typeface="Arial" panose="020B0604020202020204"/>
                          <a:ea typeface="Calibri" panose="020F0502020204030204"/>
                        </a:rPr>
                        <a:t>    No 434 </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latin typeface="Arial" panose="020B0604020202020204"/>
                          <a:ea typeface="Calibri" panose="020F0502020204030204"/>
                        </a:rPr>
                        <a:t>16 000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chemeClr val="tx1"/>
                          </a:solidFill>
                          <a:effectLst/>
                          <a:latin typeface="Arial" panose="020B0604020202020204"/>
                          <a:ea typeface="Calibri" panose="020F0502020204030204"/>
                        </a:rPr>
                        <a:t>    No 436</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chemeClr val="tx1"/>
                          </a:solidFill>
                          <a:effectLst/>
                          <a:latin typeface="Arial" panose="020B0604020202020204"/>
                          <a:ea typeface="Calibri" panose="020F0502020204030204"/>
                        </a:rPr>
                        <a:t>2 800</a:t>
                      </a:r>
                      <a:endParaRPr lang="en-ZA" sz="2000" b="1" dirty="0">
                        <a:solidFill>
                          <a:schemeClr val="tx1"/>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solidFill>
                            <a:srgbClr val="0070C0"/>
                          </a:solidFill>
                          <a:effectLst/>
                        </a:rPr>
                        <a:t>    No 437</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a:solidFill>
                            <a:srgbClr val="0070C0"/>
                          </a:solidFill>
                          <a:effectLst/>
                        </a:rPr>
                        <a:t>2 200</a:t>
                      </a:r>
                      <a:endParaRPr lang="en-ZA" sz="2000" b="1" dirty="0">
                        <a:solidFill>
                          <a:srgbClr val="0070C0"/>
                        </a:solidFill>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baseline="0" dirty="0" smtClean="0">
                          <a:effectLst/>
                        </a:rPr>
                        <a:t>          </a:t>
                      </a:r>
                      <a:r>
                        <a:rPr lang="en-ZA" sz="2000" b="1" dirty="0" smtClean="0">
                          <a:effectLst/>
                        </a:rPr>
                        <a:t>Balance </a:t>
                      </a:r>
                      <a:r>
                        <a:rPr lang="en-ZA" sz="2000" b="1" dirty="0">
                          <a:effectLst/>
                        </a:rPr>
                        <a:t>as per Bank Account</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48 544</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endParaRPr lang="en-ZA" sz="2000" b="1" dirty="0">
                        <a:effectLst/>
                        <a:latin typeface="Arial" panose="020B0604020202020204"/>
                        <a:ea typeface="Calibri" panose="020F0502020204030204"/>
                      </a:endParaRPr>
                    </a:p>
                  </a:txBody>
                  <a:tcPr marL="68580" marR="68580" marT="0" marB="0"/>
                </a:tc>
              </a:tr>
              <a:tr h="0">
                <a:tc>
                  <a:txBody>
                    <a:bodyPr/>
                    <a:lstStyle/>
                    <a:p>
                      <a:pPr>
                        <a:spcAft>
                          <a:spcPts val="0"/>
                        </a:spcAft>
                      </a:pPr>
                      <a:r>
                        <a:rPr lang="en-ZA" sz="2000" b="1" dirty="0">
                          <a:effectLst/>
                        </a:rPr>
                        <a:t> </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69 544</a:t>
                      </a:r>
                      <a:endParaRPr lang="en-ZA" sz="2000" b="1" dirty="0">
                        <a:effectLst/>
                        <a:latin typeface="Arial" panose="020B0604020202020204"/>
                        <a:ea typeface="Calibri" panose="020F0502020204030204"/>
                      </a:endParaRPr>
                    </a:p>
                  </a:txBody>
                  <a:tcPr marL="68580" marR="68580" marT="0" marB="0"/>
                </a:tc>
                <a:tc>
                  <a:txBody>
                    <a:bodyPr/>
                    <a:lstStyle/>
                    <a:p>
                      <a:pPr algn="r">
                        <a:spcAft>
                          <a:spcPts val="0"/>
                        </a:spcAft>
                      </a:pPr>
                      <a:r>
                        <a:rPr lang="en-ZA" sz="2000" b="1" dirty="0" smtClean="0">
                          <a:effectLst/>
                          <a:latin typeface="Arial" panose="020B0604020202020204"/>
                          <a:ea typeface="Calibri" panose="020F0502020204030204"/>
                        </a:rPr>
                        <a:t>69 544</a:t>
                      </a:r>
                      <a:endParaRPr lang="en-ZA" sz="2000" b="1" dirty="0">
                        <a:effectLst/>
                        <a:latin typeface="Arial" panose="020B0604020202020204"/>
                        <a:ea typeface="Calibri" panose="020F0502020204030204"/>
                      </a:endParaRPr>
                    </a:p>
                  </a:txBody>
                  <a:tcPr marL="68580" marR="68580" marT="0" marB="0"/>
                </a:tc>
              </a:tr>
            </a:tbl>
          </a:graphicData>
        </a:graphic>
      </p:graphicFrame>
      <p:sp>
        <p:nvSpPr>
          <p:cNvPr id="5" name="Rectangle 4"/>
          <p:cNvSpPr/>
          <p:nvPr/>
        </p:nvSpPr>
        <p:spPr>
          <a:xfrm>
            <a:off x="197075" y="3438657"/>
            <a:ext cx="8479381" cy="369332"/>
          </a:xfrm>
          <a:prstGeom prst="rect">
            <a:avLst/>
          </a:prstGeom>
        </p:spPr>
        <p:txBody>
          <a:bodyPr wrap="square">
            <a:spAutoFit/>
          </a:bodyPr>
          <a:lstStyle/>
          <a:p>
            <a:r>
              <a:rPr lang="en-ZA" b="1" dirty="0"/>
              <a:t>BANK RECONCILIATION STATEMENT ON 30 JULY </a:t>
            </a:r>
            <a:r>
              <a:rPr lang="en-ZA" b="1" dirty="0" smtClean="0"/>
              <a:t>2014</a:t>
            </a:r>
            <a:endParaRPr lang="en-ZA" dirty="0"/>
          </a:p>
        </p:txBody>
      </p:sp>
      <p:cxnSp>
        <p:nvCxnSpPr>
          <p:cNvPr id="7" name="Straight Connector 6"/>
          <p:cNvCxnSpPr/>
          <p:nvPr/>
        </p:nvCxnSpPr>
        <p:spPr>
          <a:xfrm>
            <a:off x="3275856" y="2420888"/>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3318262" y="2780928"/>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318261" y="2852936"/>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7866805" y="2492896"/>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7795947" y="2780928"/>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p:cNvCxnSpPr/>
          <p:nvPr/>
        </p:nvCxnSpPr>
        <p:spPr>
          <a:xfrm>
            <a:off x="7809802" y="2852936"/>
            <a:ext cx="1097683"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6012160" y="6309320"/>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a:off x="6012160" y="6597352"/>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a:off x="6012160" y="6669360"/>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7325867" y="6309320"/>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7325867" y="6597352"/>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7325867" y="6669360"/>
            <a:ext cx="1224136"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ppt_x"/>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1700808"/>
            <a:ext cx="6696744" cy="2554545"/>
          </a:xfrm>
          <a:prstGeom prst="rect">
            <a:avLst/>
          </a:prstGeom>
          <a:noFill/>
        </p:spPr>
        <p:txBody>
          <a:bodyPr wrap="square" rtlCol="0">
            <a:spAutoFit/>
          </a:bodyPr>
          <a:lstStyle/>
          <a:p>
            <a:pPr algn="ctr"/>
            <a:r>
              <a:rPr lang="en-ZA" sz="8000" b="1" cap="all" dirty="0" smtClean="0">
                <a:solidFill>
                  <a:srgbClr val="FF0000"/>
                </a:solidFill>
              </a:rPr>
              <a:t>Complete Activity 1</a:t>
            </a:r>
            <a:endParaRPr lang="en-ZA" sz="8000" b="1" cap="all"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Essential</Template>
  <TotalTime>0</TotalTime>
  <Words>27957</Words>
  <Application>WPS Presentation</Application>
  <PresentationFormat>On-screen Show (4:3)</PresentationFormat>
  <Paragraphs>4158</Paragraphs>
  <Slides>59</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59</vt:i4>
      </vt:variant>
    </vt:vector>
  </HeadingPairs>
  <TitlesOfParts>
    <vt:vector size="71" baseType="lpstr">
      <vt:lpstr>Arial</vt:lpstr>
      <vt:lpstr>SimSun</vt:lpstr>
      <vt:lpstr>Wingdings</vt:lpstr>
      <vt:lpstr>Arial</vt:lpstr>
      <vt:lpstr>Calibri</vt:lpstr>
      <vt:lpstr>Arial Black</vt:lpstr>
      <vt:lpstr>Microsoft YaHei</vt:lpstr>
      <vt:lpstr>Arial Unicode MS</vt:lpstr>
      <vt:lpstr>Times New Roman</vt:lpstr>
      <vt:lpstr>Times New Roman</vt:lpstr>
      <vt:lpstr>Wingdings</vt:lpstr>
      <vt:lpstr>Essential</vt:lpstr>
      <vt:lpstr>RECONCILIATION</vt:lpstr>
      <vt:lpstr>BANK RECONCILIATION</vt:lpstr>
      <vt:lpstr>CONCEPTS – BASELINE ASSESSMENT</vt:lpstr>
      <vt:lpstr>CONCEPTS – BASELINE ASSESSMENT</vt:lpstr>
      <vt:lpstr>CONCEPTS – BASELINE ASSESSMENT</vt:lpstr>
      <vt:lpstr>CONCEPTS – BASELINE ASSESSMENT</vt:lpstr>
      <vt:lpstr>CONCEPTS – BASELINE ASSESSMENT</vt:lpstr>
      <vt:lpstr>CONCEPTS – BASELINE ASSESSMENT</vt:lpstr>
      <vt:lpstr>CONCEPTS – BASELINE ASSESSMENT</vt:lpstr>
      <vt:lpstr>THE BANK ACCOUNT IS A MIRROR IMAGE OF THE BANK STATEMENT</vt:lpstr>
      <vt:lpstr>Why is it important for a business to prepare a monthly bank reconciliation statement?</vt:lpstr>
      <vt:lpstr>Why is it important for a business to prepare a monthly bank reconciliation statement?</vt:lpstr>
      <vt:lpstr>PROCEDURES FOR THE CONTROL OF CASH</vt:lpstr>
      <vt:lpstr>PROCEDURES FOR THE CONTROL OF CASH</vt:lpstr>
      <vt:lpstr>PROCEDURES FOR THE CONTROL OF CASH</vt:lpstr>
      <vt:lpstr>ETHICS</vt:lpstr>
      <vt:lpstr>ETHICS</vt:lpstr>
      <vt:lpstr>PROCEDURE IN RECONCILING THE BANK STATEMENT AND THE CASH JOURNAL </vt:lpstr>
      <vt:lpstr>Credit items on the bank Statement and not in the CRJ</vt:lpstr>
      <vt:lpstr>Credit items on the bank Statement and not in the CRJ</vt:lpstr>
      <vt:lpstr>Debit items on the Bank Statement and not in the CPJ</vt:lpstr>
      <vt:lpstr>Credit items on the bank Statement and not in the CRJ</vt:lpstr>
      <vt:lpstr>Items in the CRJ and not in the Bank Statement</vt:lpstr>
      <vt:lpstr>Items in the CPJ and not the Bank Statement</vt:lpstr>
      <vt:lpstr>Items on the previous month’s Bank Reconciliation Statement</vt:lpstr>
      <vt:lpstr>Cheque amounts do not correspond in the Bank Statement and the CPJ</vt:lpstr>
      <vt:lpstr>Post-dated cheques received</vt:lpstr>
      <vt:lpstr>Post-dated cheque written out by the business</vt:lpstr>
      <vt:lpstr>WORKWITH ACTIVITY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RECONCILIATION</dc:title>
  <dc:creator>Shireen Khan</dc:creator>
  <cp:lastModifiedBy>golighk</cp:lastModifiedBy>
  <cp:revision>165</cp:revision>
  <dcterms:created xsi:type="dcterms:W3CDTF">2012-06-26T19:16:00Z</dcterms:created>
  <dcterms:modified xsi:type="dcterms:W3CDTF">2020-02-10T08:21:03Z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1033-11.2.0.9144</vt:lpwstr>
  </property>
</Properties>
</file>